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7" r:id="rId3"/>
    <p:sldId id="260" r:id="rId4"/>
    <p:sldId id="258" r:id="rId5"/>
    <p:sldId id="261" r:id="rId6"/>
    <p:sldId id="259" r:id="rId7"/>
    <p:sldId id="281" r:id="rId8"/>
    <p:sldId id="262" r:id="rId9"/>
    <p:sldId id="263" r:id="rId10"/>
    <p:sldId id="264" r:id="rId11"/>
    <p:sldId id="265" r:id="rId12"/>
    <p:sldId id="280" r:id="rId13"/>
    <p:sldId id="268" r:id="rId14"/>
    <p:sldId id="266" r:id="rId15"/>
    <p:sldId id="267" r:id="rId16"/>
    <p:sldId id="270" r:id="rId17"/>
    <p:sldId id="271" r:id="rId18"/>
    <p:sldId id="272" r:id="rId19"/>
    <p:sldId id="288" r:id="rId20"/>
    <p:sldId id="289" r:id="rId21"/>
    <p:sldId id="273" r:id="rId22"/>
    <p:sldId id="274" r:id="rId23"/>
    <p:sldId id="276" r:id="rId24"/>
    <p:sldId id="292" r:id="rId25"/>
    <p:sldId id="291" r:id="rId26"/>
    <p:sldId id="293" r:id="rId27"/>
    <p:sldId id="294" r:id="rId28"/>
    <p:sldId id="277" r:id="rId29"/>
    <p:sldId id="284" r:id="rId30"/>
    <p:sldId id="287" r:id="rId31"/>
    <p:sldId id="285" r:id="rId32"/>
    <p:sldId id="283" r:id="rId33"/>
    <p:sldId id="278" r:id="rId34"/>
    <p:sldId id="279" r:id="rId35"/>
    <p:sldId id="282"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KJDV84K5kFLQ3dahOcX6DcumN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660"/>
  </p:normalViewPr>
  <p:slideViewPr>
    <p:cSldViewPr snapToGrid="0">
      <p:cViewPr varScale="1">
        <p:scale>
          <a:sx n="84" d="100"/>
          <a:sy n="84" d="100"/>
        </p:scale>
        <p:origin x="75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iTrust is a “sandbox” tool for engineers to experiment. It runs on a local server, so if we break things we can fix it. </a:t>
            </a:r>
            <a:endParaRPr/>
          </a:p>
          <a:p>
            <a:pPr marL="0" lvl="0" indent="0" algn="l" rtl="0">
              <a:lnSpc>
                <a:spcPct val="100000"/>
              </a:lnSpc>
              <a:spcBef>
                <a:spcPts val="0"/>
              </a:spcBef>
              <a:spcAft>
                <a:spcPts val="0"/>
              </a:spcAft>
              <a:buSzPts val="1100"/>
              <a:buNone/>
            </a:pPr>
            <a:r>
              <a:rPr lang="en"/>
              <a:t>---</a:t>
            </a:r>
            <a:endParaRPr/>
          </a:p>
          <a:p>
            <a:pPr marL="0" lvl="0" indent="0" algn="l" rtl="0">
              <a:lnSpc>
                <a:spcPct val="100000"/>
              </a:lnSpc>
              <a:spcBef>
                <a:spcPts val="0"/>
              </a:spcBef>
              <a:spcAft>
                <a:spcPts val="0"/>
              </a:spcAft>
              <a:buSzPts val="1100"/>
              <a:buNone/>
            </a:pPr>
            <a:r>
              <a:rPr lang="en"/>
              <a:t>We can login as patients, HCPs, Admins, Lab techs, etc to try out all the features of the website.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Transition: There are specific features of interest that we wanted to explore.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Transition: If we go back to the first example we shared, we can provide a clearer explanation.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If you’re logged in as a patient, you can edit information about yourself. Each of these text boxes is a place where the malicious code could potentially be entered.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we try every text box, we get errors for some. (click to show last name error)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You can see a space where code has already been entered.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can see that when Kelly Doctor looks up a list of patients, she see the error. It pauses the loading of the website and pops up a dialog box. You can see that Random Person doesn’t have an email.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is a harmless example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process is tedious and takes a considerable amount of time. (It took me half an hour)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Transition: We want to use machines to do it faster, and that involves challenges of its own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middle section is where human intuition is a major factor. We understand where to look better than a computer does.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Research Goals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 more complex example of a decision pathway. There are multiple different routes for us to consider.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put more weight into the ideas that we think are smart. We are more likely to be able to inject code at “compose message” than at “message outbox”, so we want to check there first.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Connection to public health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d13899c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5d13899cc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1212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15518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93154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8211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3353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Students will also differentiate between continuous and discrete graphs. </a:t>
            </a:r>
            <a:endParaRPr dirty="0"/>
          </a:p>
        </p:txBody>
      </p:sp>
    </p:spTree>
    <p:extLst>
      <p:ext uri="{BB962C8B-B14F-4D97-AF65-F5344CB8AC3E}">
        <p14:creationId xmlns:p14="http://schemas.microsoft.com/office/powerpoint/2010/main" val="4059915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06010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42480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d13899cc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5d13899cc6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d13899cc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5d13899cc6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d13899cc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5d13899cc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Hook: </a:t>
            </a:r>
            <a:r>
              <a:rPr lang="en-US" dirty="0" err="1"/>
              <a:t>Ebay</a:t>
            </a:r>
            <a:r>
              <a:rPr lang="en-US" dirty="0"/>
              <a:t> suffered this attack in </a:t>
            </a:r>
            <a:r>
              <a:rPr lang="en-US" dirty="0" err="1">
                <a:highlight>
                  <a:srgbClr val="FFFF00"/>
                </a:highlight>
              </a:rPr>
              <a:t>kjhkjkj</a:t>
            </a:r>
            <a:r>
              <a:rPr lang="en-US" dirty="0"/>
              <a:t> and about 50 million users’ information was compromised.</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d13899c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5d13899cc6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There are limitations to designing web applications. These are known as the “CIA Triad” </a:t>
            </a:r>
            <a:endParaRPr/>
          </a:p>
          <a:p>
            <a:pPr marL="0" lvl="0" indent="0" algn="l" rtl="0">
              <a:lnSpc>
                <a:spcPct val="100000"/>
              </a:lnSpc>
              <a:spcBef>
                <a:spcPts val="0"/>
              </a:spcBef>
              <a:spcAft>
                <a:spcPts val="0"/>
              </a:spcAft>
              <a:buSzPts val="1100"/>
              <a:buNone/>
            </a:pPr>
            <a:r>
              <a:rPr lang="en"/>
              <a:t>We want our data to be safe, we want to trust it, and we want to be able to access it. This is where vulnerabilities come 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2FA (2 factor authentication) used for secure websites is irritating, but it keeps you safe.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If we enter a tiny string of code in the right place, we can make this text boxes pop up on the screen.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Transition: The reason we could do this is because we used a sandbox web app called iTrust.</a:t>
            </a:r>
            <a:endParaRPr/>
          </a:p>
          <a:p>
            <a:pPr marL="457200" lvl="0" indent="-298450" algn="l" rtl="0">
              <a:lnSpc>
                <a:spcPct val="100000"/>
              </a:lnSpc>
              <a:spcBef>
                <a:spcPts val="0"/>
              </a:spcBef>
              <a:spcAft>
                <a:spcPts val="0"/>
              </a:spcAft>
              <a:buSzPts val="1100"/>
              <a:buChar char="-"/>
            </a:pPr>
            <a:r>
              <a:rPr lang="en"/>
              <a:t>ethics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21"/>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1"/>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1"/>
          <p:cNvSpPr txBox="1">
            <a:spLocks noGrp="1"/>
          </p:cNvSpPr>
          <p:nvPr>
            <p:ph type="ctr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1"/>
          <p:cNvSpPr txBox="1">
            <a:spLocks noGrp="1"/>
          </p:cNvSpPr>
          <p:nvPr>
            <p:ph type="subTitle" idx="1"/>
          </p:nvPr>
        </p:nvSpPr>
        <p:spPr>
          <a:xfrm>
            <a:off x="825038" y="3341715"/>
            <a:ext cx="7543800" cy="8572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19" name="Google Shape;19;p2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1"/>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cxnSp>
        <p:nvCxnSpPr>
          <p:cNvPr id="22" name="Google Shape;22;p21"/>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lt1"/>
        </a:solidFill>
        <a:effectLst/>
      </p:bgPr>
    </p:bg>
    <p:spTree>
      <p:nvGrpSpPr>
        <p:cNvPr id="1" name="Shape 63"/>
        <p:cNvGrpSpPr/>
        <p:nvPr/>
      </p:nvGrpSpPr>
      <p:grpSpPr>
        <a:xfrm>
          <a:off x="0" y="0"/>
          <a:ext cx="0" cy="0"/>
          <a:chOff x="0" y="0"/>
          <a:chExt cx="0" cy="0"/>
        </a:xfrm>
      </p:grpSpPr>
      <p:sp>
        <p:nvSpPr>
          <p:cNvPr id="64" name="Google Shape;64;p30"/>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0"/>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0"/>
          <p:cNvSpPr txBox="1">
            <a:spLocks noGrp="1"/>
          </p:cNvSpPr>
          <p:nvPr>
            <p:ph type="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txBox="1">
            <a:spLocks noGrp="1"/>
          </p:cNvSpPr>
          <p:nvPr>
            <p:ph type="body" idx="1"/>
          </p:nvPr>
        </p:nvSpPr>
        <p:spPr>
          <a:xfrm>
            <a:off x="822960" y="3339846"/>
            <a:ext cx="7543800" cy="857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68" name="Google Shape;68;p3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cxnSp>
        <p:nvCxnSpPr>
          <p:cNvPr id="71" name="Google Shape;71;p30"/>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a:off x="822959"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75" name="Google Shape;75;p31"/>
          <p:cNvSpPr txBox="1">
            <a:spLocks noGrp="1"/>
          </p:cNvSpPr>
          <p:nvPr>
            <p:ph type="body" idx="2"/>
          </p:nvPr>
        </p:nvSpPr>
        <p:spPr>
          <a:xfrm>
            <a:off x="4663440"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76" name="Google Shape;76;p3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1"/>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
        <p:cNvGrpSpPr/>
        <p:nvPr/>
      </p:nvGrpSpPr>
      <p:grpSpPr>
        <a:xfrm>
          <a:off x="0" y="0"/>
          <a:ext cx="0" cy="0"/>
          <a:chOff x="0" y="0"/>
          <a:chExt cx="0" cy="0"/>
        </a:xfrm>
      </p:grpSpPr>
      <p:sp>
        <p:nvSpPr>
          <p:cNvPr id="80" name="Google Shape;80;p32"/>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2"/>
          <p:cNvSpPr txBox="1">
            <a:spLocks noGrp="1"/>
          </p:cNvSpPr>
          <p:nvPr>
            <p:ph type="body" idx="1"/>
          </p:nvPr>
        </p:nvSpPr>
        <p:spPr>
          <a:xfrm>
            <a:off x="82296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82" name="Google Shape;82;p32"/>
          <p:cNvSpPr txBox="1">
            <a:spLocks noGrp="1"/>
          </p:cNvSpPr>
          <p:nvPr>
            <p:ph type="body" idx="2"/>
          </p:nvPr>
        </p:nvSpPr>
        <p:spPr>
          <a:xfrm>
            <a:off x="82296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3" name="Google Shape;83;p32"/>
          <p:cNvSpPr txBox="1">
            <a:spLocks noGrp="1"/>
          </p:cNvSpPr>
          <p:nvPr>
            <p:ph type="body" idx="3"/>
          </p:nvPr>
        </p:nvSpPr>
        <p:spPr>
          <a:xfrm>
            <a:off x="466344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84" name="Google Shape;84;p32"/>
          <p:cNvSpPr txBox="1">
            <a:spLocks noGrp="1"/>
          </p:cNvSpPr>
          <p:nvPr>
            <p:ph type="body" idx="4"/>
          </p:nvPr>
        </p:nvSpPr>
        <p:spPr>
          <a:xfrm>
            <a:off x="466344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5" name="Google Shape;85;p3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2"/>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8"/>
        <p:cNvGrpSpPr/>
        <p:nvPr/>
      </p:nvGrpSpPr>
      <p:grpSpPr>
        <a:xfrm>
          <a:off x="0" y="0"/>
          <a:ext cx="0" cy="0"/>
          <a:chOff x="0" y="0"/>
          <a:chExt cx="0" cy="0"/>
        </a:xfrm>
      </p:grpSpPr>
      <p:sp>
        <p:nvSpPr>
          <p:cNvPr id="89" name="Google Shape;89;p33"/>
          <p:cNvSpPr/>
          <p:nvPr/>
        </p:nvSpPr>
        <p:spPr>
          <a:xfrm>
            <a:off x="0" y="3714750"/>
            <a:ext cx="9141619" cy="142875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3"/>
          <p:cNvSpPr/>
          <p:nvPr/>
        </p:nvSpPr>
        <p:spPr>
          <a:xfrm>
            <a:off x="12" y="368630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3"/>
          <p:cNvSpPr txBox="1">
            <a:spLocks noGrp="1"/>
          </p:cNvSpPr>
          <p:nvPr>
            <p:ph type="title"/>
          </p:nvPr>
        </p:nvSpPr>
        <p:spPr>
          <a:xfrm>
            <a:off x="822960" y="3806190"/>
            <a:ext cx="7584948" cy="61722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3"/>
          <p:cNvSpPr>
            <a:spLocks noGrp="1"/>
          </p:cNvSpPr>
          <p:nvPr>
            <p:ph type="pic" idx="2"/>
          </p:nvPr>
        </p:nvSpPr>
        <p:spPr>
          <a:xfrm>
            <a:off x="12" y="0"/>
            <a:ext cx="9143989" cy="3686307"/>
          </a:xfrm>
          <a:prstGeom prst="rect">
            <a:avLst/>
          </a:prstGeom>
          <a:blipFill rotWithShape="1">
            <a:blip r:embed="rId2">
              <a:alphaModFix/>
            </a:blip>
            <a:stretch>
              <a:fillRect/>
            </a:stretch>
          </a:blipFill>
          <a:ln>
            <a:noFill/>
          </a:ln>
        </p:spPr>
        <p:txBody>
          <a:bodyPr spcFirstLastPara="1" wrap="square" lIns="457200" tIns="457200" rIns="0" bIns="45700" anchor="t" anchorCtr="0">
            <a:normAutofit/>
          </a:bodyPr>
          <a:lstStyle>
            <a:lvl1pPr marR="0" lvl="0" algn="l" rtl="0">
              <a:lnSpc>
                <a:spcPct val="90000"/>
              </a:lnSpc>
              <a:spcBef>
                <a:spcPts val="900"/>
              </a:spcBef>
              <a:spcAft>
                <a:spcPts val="0"/>
              </a:spcAft>
              <a:buClr>
                <a:schemeClr val="accent1"/>
              </a:buClr>
              <a:buSzPts val="2400"/>
              <a:buFont typeface="Calibri"/>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150"/>
              </a:spcBef>
              <a:spcAft>
                <a:spcPts val="0"/>
              </a:spcAft>
              <a:buClr>
                <a:schemeClr val="accent1"/>
              </a:buClr>
              <a:buSzPts val="2100"/>
              <a:buFont typeface="Calibri"/>
              <a:buNone/>
              <a:defRPr sz="2100" b="0" i="0" u="none" strike="noStrike" cap="none">
                <a:solidFill>
                  <a:srgbClr val="3F3F3F"/>
                </a:solidFill>
                <a:latin typeface="Calibri"/>
                <a:ea typeface="Calibri"/>
                <a:cs typeface="Calibri"/>
                <a:sym typeface="Calibri"/>
              </a:defRPr>
            </a:lvl2pPr>
            <a:lvl3pPr marR="0" lvl="2" algn="l" rtl="0">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R="0" lvl="3"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R="0" lvl="4"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R="0" lvl="5"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R="0" lvl="6"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R="0" lvl="7"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R="0" lvl="8" algn="l"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93" name="Google Shape;93;p33"/>
          <p:cNvSpPr txBox="1">
            <a:spLocks noGrp="1"/>
          </p:cNvSpPr>
          <p:nvPr>
            <p:ph type="body" idx="1"/>
          </p:nvPr>
        </p:nvSpPr>
        <p:spPr>
          <a:xfrm>
            <a:off x="822960" y="4430267"/>
            <a:ext cx="7584948" cy="44577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125"/>
              <a:buNone/>
              <a:defRPr sz="1125">
                <a:solidFill>
                  <a:srgbClr val="FFFFFF"/>
                </a:solidFill>
              </a:defRPr>
            </a:lvl1pPr>
            <a:lvl2pPr marL="914400" lvl="1" indent="-228600" algn="l">
              <a:lnSpc>
                <a:spcPct val="90000"/>
              </a:lnSpc>
              <a:spcBef>
                <a:spcPts val="4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94" name="Google Shape;94;p33"/>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3"/>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3"/>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34"/>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4"/>
          <p:cNvSpPr txBox="1">
            <a:spLocks noGrp="1"/>
          </p:cNvSpPr>
          <p:nvPr>
            <p:ph type="body" idx="1"/>
          </p:nvPr>
        </p:nvSpPr>
        <p:spPr>
          <a:xfrm rot="5400000">
            <a:off x="3086100" y="-878839"/>
            <a:ext cx="3017520" cy="75438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0" name="Google Shape;100;p3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4"/>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4"/>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35"/>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5"/>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5"/>
          <p:cNvSpPr txBox="1">
            <a:spLocks noGrp="1"/>
          </p:cNvSpPr>
          <p:nvPr>
            <p:ph type="title"/>
          </p:nvPr>
        </p:nvSpPr>
        <p:spPr>
          <a:xfrm rot="5400000">
            <a:off x="5370479" y="1484280"/>
            <a:ext cx="4318066"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5"/>
          <p:cNvSpPr txBox="1">
            <a:spLocks noGrp="1"/>
          </p:cNvSpPr>
          <p:nvPr>
            <p:ph type="body" idx="1"/>
          </p:nvPr>
        </p:nvSpPr>
        <p:spPr>
          <a:xfrm rot="5400000">
            <a:off x="1369979" y="-430246"/>
            <a:ext cx="4318067"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8" name="Google Shape;108;p3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5"/>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5"/>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36"/>
          <p:cNvSpPr txBox="1">
            <a:spLocks noGrp="1"/>
          </p:cNvSpPr>
          <p:nvPr>
            <p:ph type="title"/>
          </p:nvPr>
        </p:nvSpPr>
        <p:spPr>
          <a:xfrm>
            <a:off x="265500" y="1151100"/>
            <a:ext cx="4045200" cy="1564500"/>
          </a:xfrm>
          <a:prstGeom prst="rect">
            <a:avLst/>
          </a:prstGeom>
          <a:noFill/>
          <a:ln>
            <a:noFill/>
          </a:ln>
        </p:spPr>
        <p:txBody>
          <a:bodyPr spcFirstLastPara="1" wrap="square" lIns="91425" tIns="91425" rIns="91425" bIns="91425" anchor="b" anchorCtr="0">
            <a:noAutofit/>
          </a:bodyPr>
          <a:lstStyle>
            <a:lvl1pPr lvl="0" algn="ctr">
              <a:lnSpc>
                <a:spcPct val="85000"/>
              </a:lnSpc>
              <a:spcBef>
                <a:spcPts val="0"/>
              </a:spcBef>
              <a:spcAft>
                <a:spcPts val="0"/>
              </a:spcAft>
              <a:buClr>
                <a:srgbClr val="3F3F3F"/>
              </a:buClr>
              <a:buSzPts val="4200"/>
              <a:buFont typeface="Calibri"/>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3" name="Google Shape;113;p36"/>
          <p:cNvSpPr txBox="1">
            <a:spLocks noGrp="1"/>
          </p:cNvSpPr>
          <p:nvPr>
            <p:ph type="subTitle" idx="1"/>
          </p:nvPr>
        </p:nvSpPr>
        <p:spPr>
          <a:xfrm>
            <a:off x="265500" y="2769001"/>
            <a:ext cx="4045200" cy="1269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4" name="Google Shape;114;p3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90000"/>
              </a:lnSpc>
              <a:spcBef>
                <a:spcPts val="0"/>
              </a:spcBef>
              <a:spcAft>
                <a:spcPts val="0"/>
              </a:spcAft>
              <a:buClr>
                <a:schemeClr val="lt1"/>
              </a:buClr>
              <a:buSzPts val="1800"/>
              <a:buChar char="●"/>
              <a:defRPr>
                <a:solidFill>
                  <a:schemeClr val="lt1"/>
                </a:solidFill>
              </a:defRPr>
            </a:lvl1pPr>
            <a:lvl2pPr marL="914400" lvl="1" indent="-317500" algn="l">
              <a:lnSpc>
                <a:spcPct val="90000"/>
              </a:lnSpc>
              <a:spcBef>
                <a:spcPts val="1600"/>
              </a:spcBef>
              <a:spcAft>
                <a:spcPts val="0"/>
              </a:spcAft>
              <a:buClr>
                <a:schemeClr val="lt1"/>
              </a:buClr>
              <a:buSzPts val="1400"/>
              <a:buChar char="○"/>
              <a:defRPr>
                <a:solidFill>
                  <a:schemeClr val="lt1"/>
                </a:solidFill>
              </a:defRPr>
            </a:lvl2pPr>
            <a:lvl3pPr marL="1371600" lvl="2" indent="-317500" algn="l">
              <a:lnSpc>
                <a:spcPct val="90000"/>
              </a:lnSpc>
              <a:spcBef>
                <a:spcPts val="1600"/>
              </a:spcBef>
              <a:spcAft>
                <a:spcPts val="0"/>
              </a:spcAft>
              <a:buClr>
                <a:schemeClr val="lt1"/>
              </a:buClr>
              <a:buSzPts val="1400"/>
              <a:buChar char="■"/>
              <a:defRPr>
                <a:solidFill>
                  <a:schemeClr val="lt1"/>
                </a:solidFill>
              </a:defRPr>
            </a:lvl3pPr>
            <a:lvl4pPr marL="1828800" lvl="3" indent="-317500" algn="l">
              <a:lnSpc>
                <a:spcPct val="90000"/>
              </a:lnSpc>
              <a:spcBef>
                <a:spcPts val="1600"/>
              </a:spcBef>
              <a:spcAft>
                <a:spcPts val="0"/>
              </a:spcAft>
              <a:buClr>
                <a:schemeClr val="lt1"/>
              </a:buClr>
              <a:buSzPts val="1400"/>
              <a:buChar char="●"/>
              <a:defRPr>
                <a:solidFill>
                  <a:schemeClr val="lt1"/>
                </a:solidFill>
              </a:defRPr>
            </a:lvl4pPr>
            <a:lvl5pPr marL="2286000" lvl="4" indent="-317500" algn="l">
              <a:lnSpc>
                <a:spcPct val="90000"/>
              </a:lnSpc>
              <a:spcBef>
                <a:spcPts val="1600"/>
              </a:spcBef>
              <a:spcAft>
                <a:spcPts val="0"/>
              </a:spcAft>
              <a:buClr>
                <a:schemeClr val="lt1"/>
              </a:buClr>
              <a:buSzPts val="1400"/>
              <a:buChar char="○"/>
              <a:defRPr>
                <a:solidFill>
                  <a:schemeClr val="lt1"/>
                </a:solidFill>
              </a:defRPr>
            </a:lvl5pPr>
            <a:lvl6pPr marL="2743200" lvl="5" indent="-317500" algn="l">
              <a:lnSpc>
                <a:spcPct val="90000"/>
              </a:lnSpc>
              <a:spcBef>
                <a:spcPts val="1600"/>
              </a:spcBef>
              <a:spcAft>
                <a:spcPts val="0"/>
              </a:spcAft>
              <a:buClr>
                <a:schemeClr val="lt1"/>
              </a:buClr>
              <a:buSzPts val="1400"/>
              <a:buChar char="■"/>
              <a:defRPr>
                <a:solidFill>
                  <a:schemeClr val="lt1"/>
                </a:solidFill>
              </a:defRPr>
            </a:lvl6pPr>
            <a:lvl7pPr marL="3200400" lvl="6" indent="-317500" algn="l">
              <a:lnSpc>
                <a:spcPct val="90000"/>
              </a:lnSpc>
              <a:spcBef>
                <a:spcPts val="1600"/>
              </a:spcBef>
              <a:spcAft>
                <a:spcPts val="0"/>
              </a:spcAft>
              <a:buClr>
                <a:schemeClr val="lt1"/>
              </a:buClr>
              <a:buSzPts val="1400"/>
              <a:buChar char="●"/>
              <a:defRPr>
                <a:solidFill>
                  <a:schemeClr val="lt1"/>
                </a:solidFill>
              </a:defRPr>
            </a:lvl7pPr>
            <a:lvl8pPr marL="3657600" lvl="7" indent="-317500" algn="l">
              <a:lnSpc>
                <a:spcPct val="90000"/>
              </a:lnSpc>
              <a:spcBef>
                <a:spcPts val="1600"/>
              </a:spcBef>
              <a:spcAft>
                <a:spcPts val="0"/>
              </a:spcAft>
              <a:buClr>
                <a:schemeClr val="lt1"/>
              </a:buClr>
              <a:buSzPts val="1400"/>
              <a:buChar char="○"/>
              <a:defRPr>
                <a:solidFill>
                  <a:schemeClr val="lt1"/>
                </a:solidFill>
              </a:defRPr>
            </a:lvl8pPr>
            <a:lvl9pPr marL="4114800" lvl="8" indent="-317500" algn="l">
              <a:lnSpc>
                <a:spcPct val="90000"/>
              </a:lnSpc>
              <a:spcBef>
                <a:spcPts val="1600"/>
              </a:spcBef>
              <a:spcAft>
                <a:spcPts val="1600"/>
              </a:spcAft>
              <a:buClr>
                <a:schemeClr val="lt1"/>
              </a:buClr>
              <a:buSzPts val="1400"/>
              <a:buChar char="■"/>
              <a:defRPr>
                <a:solidFill>
                  <a:schemeClr val="lt1"/>
                </a:solidFill>
              </a:defRPr>
            </a:lvl9pPr>
          </a:lstStyle>
          <a:p>
            <a:endParaRPr/>
          </a:p>
        </p:txBody>
      </p:sp>
      <p:sp>
        <p:nvSpPr>
          <p:cNvPr id="115" name="Google Shape;115;p36"/>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lgn="l">
              <a:lnSpc>
                <a:spcPct val="85000"/>
              </a:lnSpc>
              <a:spcBef>
                <a:spcPts val="0"/>
              </a:spcBef>
              <a:spcAft>
                <a:spcPts val="0"/>
              </a:spcAft>
              <a:buClr>
                <a:srgbClr val="3F3F3F"/>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22"/>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SzPts val="1400"/>
              <a:buChar char="■"/>
              <a:defRPr/>
            </a:lvl6pPr>
            <a:lvl7pPr marL="3200400" lvl="6" indent="-317500" algn="l">
              <a:lnSpc>
                <a:spcPct val="90000"/>
              </a:lnSpc>
              <a:spcBef>
                <a:spcPts val="1600"/>
              </a:spcBef>
              <a:spcAft>
                <a:spcPts val="0"/>
              </a:spcAft>
              <a:buSzPts val="1400"/>
              <a:buChar char="●"/>
              <a:defRPr/>
            </a:lvl7pPr>
            <a:lvl8pPr marL="3657600" lvl="7" indent="-317500" algn="l">
              <a:lnSpc>
                <a:spcPct val="90000"/>
              </a:lnSpc>
              <a:spcBef>
                <a:spcPts val="1600"/>
              </a:spcBef>
              <a:spcAft>
                <a:spcPts val="0"/>
              </a:spcAft>
              <a:buSzPts val="1400"/>
              <a:buChar char="○"/>
              <a:defRPr/>
            </a:lvl8pPr>
            <a:lvl9pPr marL="4114800" lvl="8" indent="-317500" algn="l">
              <a:lnSpc>
                <a:spcPct val="90000"/>
              </a:lnSpc>
              <a:spcBef>
                <a:spcPts val="1600"/>
              </a:spcBef>
              <a:spcAft>
                <a:spcPts val="1600"/>
              </a:spcAft>
              <a:buSzPts val="1400"/>
              <a:buChar char="■"/>
              <a:defRPr/>
            </a:lvl9pPr>
          </a:lstStyle>
          <a:p>
            <a:endParaRPr/>
          </a:p>
        </p:txBody>
      </p:sp>
      <p:sp>
        <p:nvSpPr>
          <p:cNvPr id="26" name="Google Shape;26;p22"/>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7"/>
        <p:cNvGrpSpPr/>
        <p:nvPr/>
      </p:nvGrpSpPr>
      <p:grpSpPr>
        <a:xfrm>
          <a:off x="0" y="0"/>
          <a:ext cx="0" cy="0"/>
          <a:chOff x="0" y="0"/>
          <a:chExt cx="0" cy="0"/>
        </a:xfrm>
      </p:grpSpPr>
      <p:sp>
        <p:nvSpPr>
          <p:cNvPr id="28" name="Google Shape;28;p23"/>
          <p:cNvSpPr/>
          <p:nvPr/>
        </p:nvSpPr>
        <p:spPr>
          <a:xfrm>
            <a:off x="13" y="0"/>
            <a:ext cx="3038093"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3"/>
          <p:cNvSpPr/>
          <p:nvPr/>
        </p:nvSpPr>
        <p:spPr>
          <a:xfrm>
            <a:off x="3030053" y="0"/>
            <a:ext cx="48006"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3"/>
          <p:cNvSpPr txBox="1">
            <a:spLocks noGrp="1"/>
          </p:cNvSpPr>
          <p:nvPr>
            <p:ph type="title"/>
          </p:nvPr>
        </p:nvSpPr>
        <p:spPr>
          <a:xfrm>
            <a:off x="342900" y="445769"/>
            <a:ext cx="2400300" cy="17145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3600450" y="548640"/>
            <a:ext cx="4869180" cy="39433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32" name="Google Shape;32;p23"/>
          <p:cNvSpPr txBox="1">
            <a:spLocks noGrp="1"/>
          </p:cNvSpPr>
          <p:nvPr>
            <p:ph type="body" idx="2"/>
          </p:nvPr>
        </p:nvSpPr>
        <p:spPr>
          <a:xfrm>
            <a:off x="342900" y="2194560"/>
            <a:ext cx="2400300" cy="25343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125"/>
              <a:buNone/>
              <a:defRPr sz="1125">
                <a:solidFill>
                  <a:srgbClr val="FFFFFF"/>
                </a:solidFill>
              </a:defRPr>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33" name="Google Shape;33;p23"/>
          <p:cNvSpPr txBox="1">
            <a:spLocks noGrp="1"/>
          </p:cNvSpPr>
          <p:nvPr>
            <p:ph type="dt" idx="10"/>
          </p:nvPr>
        </p:nvSpPr>
        <p:spPr>
          <a:xfrm>
            <a:off x="349134" y="4844839"/>
            <a:ext cx="196388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3600450" y="4844839"/>
            <a:ext cx="348615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1pPr>
            <a:lvl2pPr marL="0" marR="0" lvl="1"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2pPr>
            <a:lvl3pPr marL="0" marR="0" lvl="2"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3pPr>
            <a:lvl4pPr marL="0" marR="0" lvl="3"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4pPr>
            <a:lvl5pPr marL="0" marR="0" lvl="4"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5pPr>
            <a:lvl6pPr marL="0" marR="0" lvl="5"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6pPr>
            <a:lvl7pPr marL="0" marR="0" lvl="6"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7pPr>
            <a:lvl8pPr marL="0" marR="0" lvl="7"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8pPr>
            <a:lvl9pPr marL="0" marR="0" lvl="8"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24"/>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4"/>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1"/>
        <p:cNvGrpSpPr/>
        <p:nvPr/>
      </p:nvGrpSpPr>
      <p:grpSpPr>
        <a:xfrm>
          <a:off x="0" y="0"/>
          <a:ext cx="0" cy="0"/>
          <a:chOff x="0" y="0"/>
          <a:chExt cx="0" cy="0"/>
        </a:xfrm>
      </p:grpSpPr>
      <p:sp>
        <p:nvSpPr>
          <p:cNvPr id="42" name="Google Shape;42;p25"/>
          <p:cNvSpPr/>
          <p:nvPr/>
        </p:nvSpPr>
        <p:spPr>
          <a:xfrm>
            <a:off x="2382"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5"/>
          <p:cNvSpPr/>
          <p:nvPr/>
        </p:nvSpPr>
        <p:spPr>
          <a:xfrm>
            <a:off x="12"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5"/>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5"/>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Autofit/>
          </a:bodyPr>
          <a:lstStyle>
            <a:lvl1pPr lvl="0" algn="l">
              <a:lnSpc>
                <a:spcPct val="85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9" name="Google Shape;49;p26"/>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0"/>
        <p:cNvGrpSpPr/>
        <p:nvPr/>
      </p:nvGrpSpPr>
      <p:grpSpPr>
        <a:xfrm>
          <a:off x="0" y="0"/>
          <a:ext cx="0" cy="0"/>
          <a:chOff x="0" y="0"/>
          <a:chExt cx="0" cy="0"/>
        </a:xfrm>
      </p:grpSpPr>
      <p:sp>
        <p:nvSpPr>
          <p:cNvPr id="51" name="Google Shape;51;p2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Autofit/>
          </a:bodyPr>
          <a:lstStyle>
            <a:lvl1pPr lvl="0" algn="l">
              <a:lnSpc>
                <a:spcPct val="85000"/>
              </a:lnSpc>
              <a:spcBef>
                <a:spcPts val="0"/>
              </a:spcBef>
              <a:spcAft>
                <a:spcPts val="0"/>
              </a:spcAft>
              <a:buClr>
                <a:schemeClr val="lt1"/>
              </a:buClr>
              <a:buSzPts val="4200"/>
              <a:buFont typeface="Calibri"/>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52" name="Google Shape;52;p2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85000"/>
              </a:lnSpc>
              <a:spcBef>
                <a:spcPts val="0"/>
              </a:spcBef>
              <a:spcAft>
                <a:spcPts val="0"/>
              </a:spcAft>
              <a:buClr>
                <a:srgbClr val="3F3F3F"/>
              </a:buClr>
              <a:buSzPts val="2400"/>
              <a:buFont typeface="Calibri"/>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 name="Google Shape;55;p28"/>
          <p:cNvSpPr txBox="1">
            <a:spLocks noGrp="1"/>
          </p:cNvSpPr>
          <p:nvPr>
            <p:ph type="body" idx="1"/>
          </p:nvPr>
        </p:nvSpPr>
        <p:spPr>
          <a:xfrm>
            <a:off x="311700" y="1465804"/>
            <a:ext cx="2808000" cy="31032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SzPts val="1200"/>
              <a:buChar char="●"/>
              <a:defRPr sz="1200"/>
            </a:lvl1pPr>
            <a:lvl2pPr marL="914400" lvl="1" indent="-304800" algn="l">
              <a:lnSpc>
                <a:spcPct val="90000"/>
              </a:lnSpc>
              <a:spcBef>
                <a:spcPts val="1600"/>
              </a:spcBef>
              <a:spcAft>
                <a:spcPts val="0"/>
              </a:spcAft>
              <a:buSzPts val="1200"/>
              <a:buChar char="○"/>
              <a:defRPr sz="1200"/>
            </a:lvl2pPr>
            <a:lvl3pPr marL="1371600" lvl="2" indent="-304800" algn="l">
              <a:lnSpc>
                <a:spcPct val="90000"/>
              </a:lnSpc>
              <a:spcBef>
                <a:spcPts val="1600"/>
              </a:spcBef>
              <a:spcAft>
                <a:spcPts val="0"/>
              </a:spcAft>
              <a:buSzPts val="1200"/>
              <a:buChar char="■"/>
              <a:defRPr sz="1200"/>
            </a:lvl3pPr>
            <a:lvl4pPr marL="1828800" lvl="3" indent="-304800" algn="l">
              <a:lnSpc>
                <a:spcPct val="90000"/>
              </a:lnSpc>
              <a:spcBef>
                <a:spcPts val="1600"/>
              </a:spcBef>
              <a:spcAft>
                <a:spcPts val="0"/>
              </a:spcAft>
              <a:buSzPts val="1200"/>
              <a:buChar char="●"/>
              <a:defRPr sz="1200"/>
            </a:lvl4pPr>
            <a:lvl5pPr marL="2286000" lvl="4" indent="-304800" algn="l">
              <a:lnSpc>
                <a:spcPct val="90000"/>
              </a:lnSpc>
              <a:spcBef>
                <a:spcPts val="1600"/>
              </a:spcBef>
              <a:spcAft>
                <a:spcPts val="0"/>
              </a:spcAft>
              <a:buSzPts val="1200"/>
              <a:buChar char="○"/>
              <a:defRPr sz="1200"/>
            </a:lvl5pPr>
            <a:lvl6pPr marL="2743200" lvl="5" indent="-304800" algn="l">
              <a:lnSpc>
                <a:spcPct val="90000"/>
              </a:lnSpc>
              <a:spcBef>
                <a:spcPts val="1600"/>
              </a:spcBef>
              <a:spcAft>
                <a:spcPts val="0"/>
              </a:spcAft>
              <a:buSzPts val="1200"/>
              <a:buChar char="■"/>
              <a:defRPr sz="1200"/>
            </a:lvl6pPr>
            <a:lvl7pPr marL="3200400" lvl="6" indent="-304800" algn="l">
              <a:lnSpc>
                <a:spcPct val="90000"/>
              </a:lnSpc>
              <a:spcBef>
                <a:spcPts val="1600"/>
              </a:spcBef>
              <a:spcAft>
                <a:spcPts val="0"/>
              </a:spcAft>
              <a:buSzPts val="1200"/>
              <a:buChar char="●"/>
              <a:defRPr sz="1200"/>
            </a:lvl7pPr>
            <a:lvl8pPr marL="3657600" lvl="7" indent="-304800" algn="l">
              <a:lnSpc>
                <a:spcPct val="90000"/>
              </a:lnSpc>
              <a:spcBef>
                <a:spcPts val="1600"/>
              </a:spcBef>
              <a:spcAft>
                <a:spcPts val="0"/>
              </a:spcAft>
              <a:buSzPts val="1200"/>
              <a:buChar char="○"/>
              <a:defRPr sz="1200"/>
            </a:lvl8pPr>
            <a:lvl9pPr marL="4114800" lvl="8" indent="-304800" algn="l">
              <a:lnSpc>
                <a:spcPct val="90000"/>
              </a:lnSpc>
              <a:spcBef>
                <a:spcPts val="1600"/>
              </a:spcBef>
              <a:spcAft>
                <a:spcPts val="1600"/>
              </a:spcAft>
              <a:buSzPts val="1200"/>
              <a:buChar char="■"/>
              <a:defRPr sz="1200"/>
            </a:lvl9pPr>
          </a:lstStyle>
          <a:p>
            <a:endParaRPr/>
          </a:p>
        </p:txBody>
      </p:sp>
      <p:sp>
        <p:nvSpPr>
          <p:cNvPr id="56" name="Google Shape;56;p2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1pPr>
            <a:lvl2pPr marL="0" marR="0" lvl="1"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2pPr>
            <a:lvl3pPr marL="0" marR="0" lvl="2"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3pPr>
            <a:lvl4pPr marL="0" marR="0" lvl="3"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4pPr>
            <a:lvl5pPr marL="0" marR="0" lvl="4"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5pPr>
            <a:lvl6pPr marL="0" marR="0" lvl="5"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6pPr>
            <a:lvl7pPr marL="0" marR="0" lvl="6"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7pPr>
            <a:lvl8pPr marL="0" marR="0" lvl="7"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8pPr>
            <a:lvl9pPr marL="0" marR="0" lvl="8" indent="0" algn="r">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29"/>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9"/>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0" name="Google Shape;60;p2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9"/>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FFFFFF"/>
              </a:buClr>
              <a:buSzPts val="700"/>
              <a:buFont typeface="Calibri"/>
              <a:buNone/>
              <a:defRPr/>
            </a:lvl1pPr>
            <a:lvl2pPr marL="0" lvl="1" indent="0" algn="r">
              <a:spcBef>
                <a:spcPts val="0"/>
              </a:spcBef>
              <a:spcAft>
                <a:spcPts val="0"/>
              </a:spcAft>
              <a:buClr>
                <a:srgbClr val="FFFFFF"/>
              </a:buClr>
              <a:buSzPts val="700"/>
              <a:buFont typeface="Calibri"/>
              <a:buNone/>
              <a:defRPr/>
            </a:lvl2pPr>
            <a:lvl3pPr marL="0" lvl="2" indent="0" algn="r">
              <a:spcBef>
                <a:spcPts val="0"/>
              </a:spcBef>
              <a:spcAft>
                <a:spcPts val="0"/>
              </a:spcAft>
              <a:buClr>
                <a:srgbClr val="FFFFFF"/>
              </a:buClr>
              <a:buSzPts val="700"/>
              <a:buFont typeface="Calibri"/>
              <a:buNone/>
              <a:defRPr/>
            </a:lvl3pPr>
            <a:lvl4pPr marL="0" lvl="3" indent="0" algn="r">
              <a:spcBef>
                <a:spcPts val="0"/>
              </a:spcBef>
              <a:spcAft>
                <a:spcPts val="0"/>
              </a:spcAft>
              <a:buClr>
                <a:srgbClr val="FFFFFF"/>
              </a:buClr>
              <a:buSzPts val="700"/>
              <a:buFont typeface="Calibri"/>
              <a:buNone/>
              <a:defRPr/>
            </a:lvl4pPr>
            <a:lvl5pPr marL="0" lvl="4" indent="0" algn="r">
              <a:spcBef>
                <a:spcPts val="0"/>
              </a:spcBef>
              <a:spcAft>
                <a:spcPts val="0"/>
              </a:spcAft>
              <a:buClr>
                <a:srgbClr val="FFFFFF"/>
              </a:buClr>
              <a:buSzPts val="700"/>
              <a:buFont typeface="Calibri"/>
              <a:buNone/>
              <a:defRPr/>
            </a:lvl5pPr>
            <a:lvl6pPr marL="0" lvl="5" indent="0" algn="r">
              <a:spcBef>
                <a:spcPts val="0"/>
              </a:spcBef>
              <a:spcAft>
                <a:spcPts val="0"/>
              </a:spcAft>
              <a:buClr>
                <a:srgbClr val="FFFFFF"/>
              </a:buClr>
              <a:buSzPts val="700"/>
              <a:buFont typeface="Calibri"/>
              <a:buNone/>
              <a:defRPr/>
            </a:lvl6pPr>
            <a:lvl7pPr marL="0" lvl="6" indent="0" algn="r">
              <a:spcBef>
                <a:spcPts val="0"/>
              </a:spcBef>
              <a:spcAft>
                <a:spcPts val="0"/>
              </a:spcAft>
              <a:buClr>
                <a:srgbClr val="FFFFFF"/>
              </a:buClr>
              <a:buSzPts val="700"/>
              <a:buFont typeface="Calibri"/>
              <a:buNone/>
              <a:defRPr/>
            </a:lvl7pPr>
            <a:lvl8pPr marL="0" lvl="7" indent="0" algn="r">
              <a:spcBef>
                <a:spcPts val="0"/>
              </a:spcBef>
              <a:spcAft>
                <a:spcPts val="0"/>
              </a:spcAft>
              <a:buClr>
                <a:srgbClr val="FFFFFF"/>
              </a:buClr>
              <a:buSzPts val="700"/>
              <a:buFont typeface="Calibri"/>
              <a:buNone/>
              <a:defRPr/>
            </a:lvl8pPr>
            <a:lvl9pPr marL="0" lvl="8" indent="0" algn="r">
              <a:spcBef>
                <a:spcPts val="0"/>
              </a:spcBef>
              <a:spcAft>
                <a:spcPts val="0"/>
              </a:spcAft>
              <a:buClr>
                <a:srgbClr val="FFFFFF"/>
              </a:buClr>
              <a:buSzPts val="7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p:nvPr/>
        </p:nvSpPr>
        <p:spPr>
          <a:xfrm>
            <a:off x="1"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20"/>
          <p:cNvSpPr/>
          <p:nvPr/>
        </p:nvSpPr>
        <p:spPr>
          <a:xfrm>
            <a:off x="0" y="4750737"/>
            <a:ext cx="9144001" cy="494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20"/>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20"/>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rm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4325" algn="l" rtl="0">
              <a:lnSpc>
                <a:spcPct val="90000"/>
              </a:lnSpc>
              <a:spcBef>
                <a:spcPts val="150"/>
              </a:spcBef>
              <a:spcAft>
                <a:spcPts val="0"/>
              </a:spcAft>
              <a:buClr>
                <a:schemeClr val="accent1"/>
              </a:buClr>
              <a:buSzPts val="1350"/>
              <a:buFont typeface="Calibri"/>
              <a:buChar char="◦"/>
              <a:defRPr sz="1350" b="0" i="0" u="none" strike="noStrike" cap="none">
                <a:solidFill>
                  <a:srgbClr val="3F3F3F"/>
                </a:solidFill>
                <a:latin typeface="Calibri"/>
                <a:ea typeface="Calibri"/>
                <a:cs typeface="Calibri"/>
                <a:sym typeface="Calibri"/>
              </a:defRPr>
            </a:lvl2pPr>
            <a:lvl3pPr marL="1371600" marR="0" lvl="2"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3pPr>
            <a:lvl4pPr marL="1828800" marR="0" lvl="3"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4pPr>
            <a:lvl5pPr marL="2286000" marR="0" lvl="4"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5pPr>
            <a:lvl6pPr marL="2743200" marR="0" lvl="5"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6pPr>
            <a:lvl7pPr marL="3200400" marR="0" lvl="6"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7pPr>
            <a:lvl8pPr marL="3657600" marR="0" lvl="7"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8pPr>
            <a:lvl9pPr marL="4114800" marR="0" lvl="8" indent="-295275" algn="l" rtl="0">
              <a:lnSpc>
                <a:spcPct val="90000"/>
              </a:lnSpc>
              <a:spcBef>
                <a:spcPts val="300"/>
              </a:spcBef>
              <a:spcAft>
                <a:spcPts val="30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10" name="Google Shape;10;p2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0"/>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rtl="0">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3" name="Google Shape;13;p20"/>
          <p:cNvCxnSpPr/>
          <p:nvPr/>
        </p:nvCxnSpPr>
        <p:spPr>
          <a:xfrm>
            <a:off x="895149" y="1303384"/>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commons.wikimedia.org/wiki/File:Business_presentation_byVectorOpenStock.jpg"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eval.symantec.com/mktginfo/enterprise/white_papers/b-whitepaper_exec_summary_internet_security_threat_report_xiii_04-2008.en-us.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blip>
          <a:srcRect/>
          <a:stretch/>
        </p:blipFill>
        <p:spPr>
          <a:xfrm>
            <a:off x="2786302" y="3959797"/>
            <a:ext cx="1316375" cy="744246"/>
          </a:xfrm>
          <a:prstGeom prst="rect">
            <a:avLst/>
          </a:prstGeom>
          <a:noFill/>
          <a:ln>
            <a:noFill/>
          </a:ln>
        </p:spPr>
      </p:pic>
      <p:sp>
        <p:nvSpPr>
          <p:cNvPr id="121" name="Google Shape;121;p1"/>
          <p:cNvSpPr txBox="1">
            <a:spLocks noGrp="1"/>
          </p:cNvSpPr>
          <p:nvPr>
            <p:ph type="ctrTitle"/>
          </p:nvPr>
        </p:nvSpPr>
        <p:spPr>
          <a:xfrm>
            <a:off x="879889" y="1539617"/>
            <a:ext cx="7384222" cy="851518"/>
          </a:xfrm>
          <a:prstGeom prst="rect">
            <a:avLst/>
          </a:prstGeom>
          <a:noFill/>
          <a:ln>
            <a:noFill/>
          </a:ln>
        </p:spPr>
        <p:txBody>
          <a:bodyPr spcFirstLastPara="1" wrap="square" lIns="91425" tIns="91425" rIns="91425" bIns="91425" anchor="b" anchorCtr="0">
            <a:noAutofit/>
          </a:bodyPr>
          <a:lstStyle/>
          <a:p>
            <a:pPr marL="0" lvl="0" indent="0" algn="ctr" rtl="0">
              <a:lnSpc>
                <a:spcPct val="85000"/>
              </a:lnSpc>
              <a:spcBef>
                <a:spcPts val="0"/>
              </a:spcBef>
              <a:spcAft>
                <a:spcPts val="0"/>
              </a:spcAft>
              <a:buClr>
                <a:srgbClr val="262626"/>
              </a:buClr>
              <a:buSzPts val="3600"/>
              <a:buFont typeface="Arial"/>
              <a:buNone/>
            </a:pPr>
            <a:r>
              <a:rPr lang="en" sz="3600" b="1" cap="small">
                <a:latin typeface="Arial"/>
                <a:ea typeface="Arial"/>
                <a:cs typeface="Arial"/>
                <a:sym typeface="Arial"/>
              </a:rPr>
              <a:t>Secure Software Development</a:t>
            </a:r>
            <a:endParaRPr sz="3600" b="1" cap="small">
              <a:latin typeface="Arial"/>
              <a:ea typeface="Arial"/>
              <a:cs typeface="Arial"/>
              <a:sym typeface="Arial"/>
            </a:endParaRPr>
          </a:p>
        </p:txBody>
      </p:sp>
      <p:sp>
        <p:nvSpPr>
          <p:cNvPr id="122" name="Google Shape;122;p1"/>
          <p:cNvSpPr txBox="1">
            <a:spLocks noGrp="1"/>
          </p:cNvSpPr>
          <p:nvPr>
            <p:ph type="subTitle" idx="1"/>
          </p:nvPr>
        </p:nvSpPr>
        <p:spPr>
          <a:xfrm>
            <a:off x="3131127" y="2465371"/>
            <a:ext cx="2881746" cy="626101"/>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2000"/>
              <a:buNone/>
            </a:pPr>
            <a:r>
              <a:rPr lang="en" sz="2000" b="1" cap="small">
                <a:solidFill>
                  <a:schemeClr val="accent1"/>
                </a:solidFill>
                <a:latin typeface="Arial"/>
                <a:ea typeface="Arial"/>
                <a:cs typeface="Arial"/>
                <a:sym typeface="Arial"/>
              </a:rPr>
              <a:t>Eli Rolfes</a:t>
            </a:r>
            <a:endParaRPr/>
          </a:p>
          <a:p>
            <a:pPr marL="0" lvl="0" indent="0" algn="ctr" rtl="0">
              <a:lnSpc>
                <a:spcPct val="90000"/>
              </a:lnSpc>
              <a:spcBef>
                <a:spcPts val="0"/>
              </a:spcBef>
              <a:spcAft>
                <a:spcPts val="0"/>
              </a:spcAft>
              <a:buSzPts val="2000"/>
              <a:buNone/>
            </a:pPr>
            <a:r>
              <a:rPr lang="en" sz="2000" b="1" cap="small">
                <a:solidFill>
                  <a:schemeClr val="accent1"/>
                </a:solidFill>
                <a:latin typeface="Arial"/>
                <a:ea typeface="Arial"/>
                <a:cs typeface="Arial"/>
                <a:sym typeface="Arial"/>
              </a:rPr>
              <a:t>Elsheika Thompson</a:t>
            </a:r>
            <a:endParaRPr sz="2000" b="1" cap="small">
              <a:solidFill>
                <a:schemeClr val="accent1"/>
              </a:solidFill>
              <a:latin typeface="Arial"/>
              <a:ea typeface="Arial"/>
              <a:cs typeface="Arial"/>
              <a:sym typeface="Arial"/>
            </a:endParaRPr>
          </a:p>
        </p:txBody>
      </p:sp>
      <p:grpSp>
        <p:nvGrpSpPr>
          <p:cNvPr id="123" name="Google Shape;123;p1"/>
          <p:cNvGrpSpPr/>
          <p:nvPr/>
        </p:nvGrpSpPr>
        <p:grpSpPr>
          <a:xfrm>
            <a:off x="6626024" y="3274137"/>
            <a:ext cx="1861993" cy="1588667"/>
            <a:chOff x="4406285" y="3446416"/>
            <a:chExt cx="1861993" cy="1588667"/>
          </a:xfrm>
        </p:grpSpPr>
        <p:pic>
          <p:nvPicPr>
            <p:cNvPr id="124" name="Google Shape;124;p1"/>
            <p:cNvPicPr preferRelativeResize="0"/>
            <p:nvPr/>
          </p:nvPicPr>
          <p:blipFill rotWithShape="1">
            <a:blip r:embed="rId4">
              <a:alphaModFix/>
            </a:blip>
            <a:srcRect/>
            <a:stretch/>
          </p:blipFill>
          <p:spPr>
            <a:xfrm>
              <a:off x="4880081" y="3446416"/>
              <a:ext cx="914400" cy="914400"/>
            </a:xfrm>
            <a:prstGeom prst="rect">
              <a:avLst/>
            </a:prstGeom>
            <a:noFill/>
            <a:ln>
              <a:noFill/>
            </a:ln>
          </p:spPr>
        </p:pic>
        <p:sp>
          <p:nvSpPr>
            <p:cNvPr id="125" name="Google Shape;125;p1"/>
            <p:cNvSpPr txBox="1"/>
            <p:nvPr/>
          </p:nvSpPr>
          <p:spPr>
            <a:xfrm>
              <a:off x="4406285" y="4288383"/>
              <a:ext cx="1861993" cy="746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RET is funded by the National</a:t>
              </a: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Science Foundation</a:t>
              </a:r>
              <a:r>
                <a:rPr lang="en" sz="1000" b="1" i="0" u="none" strike="noStrike" cap="none">
                  <a:solidFill>
                    <a:schemeClr val="dk1"/>
                  </a:solidFill>
                  <a:latin typeface="Arial"/>
                  <a:ea typeface="Arial"/>
                  <a:cs typeface="Arial"/>
                  <a:sym typeface="Arial"/>
                </a:rPr>
                <a:t>,</a:t>
              </a:r>
              <a:endParaRPr sz="10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000"/>
                <a:buFont typeface="Arial"/>
                <a:buNone/>
              </a:pPr>
              <a:r>
                <a:rPr lang="en" sz="1000" b="1" i="0" u="none" strike="noStrike" cap="none">
                  <a:solidFill>
                    <a:schemeClr val="dk1"/>
                  </a:solidFill>
                  <a:latin typeface="Arial"/>
                  <a:ea typeface="Arial"/>
                  <a:cs typeface="Arial"/>
                  <a:sym typeface="Arial"/>
                </a:rPr>
                <a:t>grant # EEC-1710826.</a:t>
              </a:r>
              <a:endParaRPr sz="1000" b="1" i="0" u="none" strike="noStrike" cap="none">
                <a:solidFill>
                  <a:schemeClr val="dk1"/>
                </a:solidFill>
                <a:latin typeface="Arial"/>
                <a:ea typeface="Arial"/>
                <a:cs typeface="Arial"/>
                <a:sym typeface="Arial"/>
              </a:endParaRPr>
            </a:p>
          </p:txBody>
        </p:sp>
      </p:grpSp>
      <p:pic>
        <p:nvPicPr>
          <p:cNvPr id="126" name="Google Shape;126;p1"/>
          <p:cNvPicPr preferRelativeResize="0"/>
          <p:nvPr/>
        </p:nvPicPr>
        <p:blipFill rotWithShape="1">
          <a:blip r:embed="rId5">
            <a:alphaModFix/>
          </a:blip>
          <a:srcRect/>
          <a:stretch/>
        </p:blipFill>
        <p:spPr>
          <a:xfrm>
            <a:off x="4836920" y="3774687"/>
            <a:ext cx="1054861" cy="838800"/>
          </a:xfrm>
          <a:prstGeom prst="rect">
            <a:avLst/>
          </a:prstGeom>
          <a:noFill/>
          <a:ln>
            <a:noFill/>
          </a:ln>
        </p:spPr>
      </p:pic>
      <p:pic>
        <p:nvPicPr>
          <p:cNvPr id="10" name="Picture 9" descr="Image result for holmes high school logo">
            <a:extLst>
              <a:ext uri="{FF2B5EF4-FFF2-40B4-BE49-F238E27FC236}">
                <a16:creationId xmlns:a16="http://schemas.microsoft.com/office/drawing/2014/main" id="{C5967456-ADB6-4A7C-BC7F-EF43AFC303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162" y="3576437"/>
            <a:ext cx="9144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72"/>
        <p:cNvGrpSpPr/>
        <p:nvPr/>
      </p:nvGrpSpPr>
      <p:grpSpPr>
        <a:xfrm>
          <a:off x="0" y="0"/>
          <a:ext cx="0" cy="0"/>
          <a:chOff x="0" y="0"/>
          <a:chExt cx="0" cy="0"/>
        </a:xfrm>
      </p:grpSpPr>
      <p:pic>
        <p:nvPicPr>
          <p:cNvPr id="173" name="Google Shape;173;p5"/>
          <p:cNvPicPr preferRelativeResize="0"/>
          <p:nvPr/>
        </p:nvPicPr>
        <p:blipFill rotWithShape="1">
          <a:blip r:embed="rId3">
            <a:alphaModFix/>
          </a:blip>
          <a:srcRect/>
          <a:stretch/>
        </p:blipFill>
        <p:spPr>
          <a:xfrm>
            <a:off x="335512" y="419384"/>
            <a:ext cx="2912250" cy="2587000"/>
          </a:xfrm>
          <a:prstGeom prst="rect">
            <a:avLst/>
          </a:prstGeom>
          <a:noFill/>
          <a:ln w="38100" cap="flat" cmpd="sng">
            <a:solidFill>
              <a:srgbClr val="C00000"/>
            </a:solidFill>
            <a:prstDash val="solid"/>
            <a:round/>
            <a:headEnd type="none" w="sm" len="sm"/>
            <a:tailEnd type="none" w="sm" len="sm"/>
          </a:ln>
        </p:spPr>
      </p:pic>
      <p:pic>
        <p:nvPicPr>
          <p:cNvPr id="174" name="Google Shape;174;p5"/>
          <p:cNvPicPr preferRelativeResize="0"/>
          <p:nvPr/>
        </p:nvPicPr>
        <p:blipFill rotWithShape="1">
          <a:blip r:embed="rId4">
            <a:alphaModFix/>
          </a:blip>
          <a:srcRect/>
          <a:stretch/>
        </p:blipFill>
        <p:spPr>
          <a:xfrm>
            <a:off x="4734019" y="584565"/>
            <a:ext cx="2826345" cy="1633785"/>
          </a:xfrm>
          <a:prstGeom prst="rect">
            <a:avLst/>
          </a:prstGeom>
          <a:noFill/>
          <a:ln w="38100" cap="flat" cmpd="sng">
            <a:solidFill>
              <a:srgbClr val="C00000"/>
            </a:solidFill>
            <a:prstDash val="solid"/>
            <a:round/>
            <a:headEnd type="none" w="sm" len="sm"/>
            <a:tailEnd type="none" w="sm" len="sm"/>
          </a:ln>
        </p:spPr>
      </p:pic>
      <p:pic>
        <p:nvPicPr>
          <p:cNvPr id="175" name="Google Shape;175;p5"/>
          <p:cNvPicPr preferRelativeResize="0"/>
          <p:nvPr/>
        </p:nvPicPr>
        <p:blipFill rotWithShape="1">
          <a:blip r:embed="rId5">
            <a:alphaModFix/>
          </a:blip>
          <a:srcRect/>
          <a:stretch/>
        </p:blipFill>
        <p:spPr>
          <a:xfrm>
            <a:off x="3840342" y="2641949"/>
            <a:ext cx="4727683" cy="2114300"/>
          </a:xfrm>
          <a:prstGeom prst="rect">
            <a:avLst/>
          </a:prstGeom>
          <a:noFill/>
          <a:ln w="38100" cap="flat" cmpd="sng">
            <a:solidFill>
              <a:srgbClr val="C00000"/>
            </a:solidFill>
            <a:prstDash val="solid"/>
            <a:round/>
            <a:headEnd type="none" w="sm" len="sm"/>
            <a:tailEnd type="none" w="sm" len="sm"/>
          </a:ln>
        </p:spPr>
      </p:pic>
      <p:pic>
        <p:nvPicPr>
          <p:cNvPr id="176" name="Google Shape;176;p5"/>
          <p:cNvPicPr preferRelativeResize="0"/>
          <p:nvPr/>
        </p:nvPicPr>
        <p:blipFill rotWithShape="1">
          <a:blip r:embed="rId6">
            <a:alphaModFix/>
          </a:blip>
          <a:srcRect/>
          <a:stretch/>
        </p:blipFill>
        <p:spPr>
          <a:xfrm flipH="1">
            <a:off x="-1" y="4830417"/>
            <a:ext cx="9144000" cy="3130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6"/>
          <p:cNvPicPr preferRelativeResize="0"/>
          <p:nvPr/>
        </p:nvPicPr>
        <p:blipFill rotWithShape="1">
          <a:blip r:embed="rId3">
            <a:alphaModFix/>
          </a:blip>
          <a:srcRect/>
          <a:stretch/>
        </p:blipFill>
        <p:spPr>
          <a:xfrm>
            <a:off x="22860" y="917126"/>
            <a:ext cx="9143999" cy="3775805"/>
          </a:xfrm>
          <a:prstGeom prst="rect">
            <a:avLst/>
          </a:prstGeom>
          <a:noFill/>
          <a:ln>
            <a:noFill/>
          </a:ln>
        </p:spPr>
      </p:pic>
      <p:sp>
        <p:nvSpPr>
          <p:cNvPr id="182" name="Google Shape;182;p6"/>
          <p:cNvSpPr txBox="1">
            <a:spLocks noGrp="1"/>
          </p:cNvSpPr>
          <p:nvPr>
            <p:ph type="title"/>
          </p:nvPr>
        </p:nvSpPr>
        <p:spPr>
          <a:xfrm>
            <a:off x="822960" y="214953"/>
            <a:ext cx="7543800" cy="600056"/>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600"/>
              <a:buFont typeface="Arial"/>
              <a:buNone/>
            </a:pPr>
            <a:r>
              <a:rPr lang="en" b="1" cap="small" dirty="0">
                <a:latin typeface="Arial"/>
                <a:ea typeface="Arial"/>
                <a:cs typeface="Arial"/>
                <a:sym typeface="Arial"/>
              </a:rPr>
              <a:t>iTrust</a:t>
            </a:r>
            <a:endParaRPr b="1" cap="small" dirty="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1165-0FA1-4DF4-B527-7AFE59D0262A}"/>
              </a:ext>
            </a:extLst>
          </p:cNvPr>
          <p:cNvSpPr>
            <a:spLocks noGrp="1"/>
          </p:cNvSpPr>
          <p:nvPr>
            <p:ph type="title"/>
          </p:nvPr>
        </p:nvSpPr>
        <p:spPr/>
        <p:txBody>
          <a:bodyPr/>
          <a:lstStyle/>
          <a:p>
            <a:pPr algn="ctr"/>
            <a:r>
              <a:rPr lang="en" b="1" cap="small" dirty="0">
                <a:latin typeface="Arial"/>
                <a:ea typeface="Arial"/>
                <a:cs typeface="Arial"/>
                <a:sym typeface="Arial"/>
              </a:rPr>
              <a:t>X</a:t>
            </a:r>
            <a:r>
              <a:rPr lang="en-US" b="1" cap="small" dirty="0">
                <a:latin typeface="Arial"/>
                <a:ea typeface="Arial"/>
                <a:cs typeface="Arial"/>
                <a:sym typeface="Arial"/>
              </a:rPr>
              <a:t>ss</a:t>
            </a:r>
            <a:r>
              <a:rPr lang="en" b="1" cap="small" dirty="0">
                <a:latin typeface="Arial"/>
                <a:ea typeface="Arial"/>
                <a:cs typeface="Arial"/>
                <a:sym typeface="Arial"/>
              </a:rPr>
              <a:t> </a:t>
            </a:r>
            <a:r>
              <a:rPr lang="en-US" b="1" cap="small" dirty="0">
                <a:latin typeface="Arial"/>
                <a:ea typeface="Arial"/>
                <a:cs typeface="Arial"/>
                <a:sym typeface="Arial"/>
              </a:rPr>
              <a:t>Attack On </a:t>
            </a:r>
            <a:r>
              <a:rPr lang="en" b="1" cap="small" dirty="0">
                <a:latin typeface="Arial"/>
                <a:ea typeface="Arial"/>
                <a:cs typeface="Arial"/>
                <a:sym typeface="Arial"/>
              </a:rPr>
              <a:t>iTrust</a:t>
            </a:r>
            <a:r>
              <a:rPr lang="en-US" b="1" cap="small" dirty="0">
                <a:latin typeface="Arial"/>
                <a:ea typeface="Arial"/>
                <a:cs typeface="Arial"/>
                <a:sym typeface="Arial"/>
              </a:rPr>
              <a:t> </a:t>
            </a:r>
            <a:endParaRPr lang="en-US" dirty="0"/>
          </a:p>
        </p:txBody>
      </p:sp>
      <p:pic>
        <p:nvPicPr>
          <p:cNvPr id="4" name="Copy of 01Reviews">
            <a:hlinkClick r:id="" action="ppaction://media"/>
            <a:extLst>
              <a:ext uri="{FF2B5EF4-FFF2-40B4-BE49-F238E27FC236}">
                <a16:creationId xmlns:a16="http://schemas.microsoft.com/office/drawing/2014/main" id="{530181FF-7A15-4C91-98A9-110B31AC33E7}"/>
              </a:ext>
            </a:extLst>
          </p:cNvPr>
          <p:cNvPicPr>
            <a:picLocks noChangeAspect="1"/>
          </p:cNvPicPr>
          <p:nvPr>
            <a:videoFile r:link="rId1"/>
            <p:extLst>
              <p:ext uri="{DAA4B4D4-6D71-4841-9C94-3DE7FCFB9230}">
                <p14:media xmlns:p14="http://schemas.microsoft.com/office/powerpoint/2010/main" r:embed="rId2">
                  <p14:trim st="11000" end="2267"/>
                </p14:media>
              </p:ext>
            </p:extLst>
          </p:nvPr>
        </p:nvPicPr>
        <p:blipFill>
          <a:blip r:embed="rId4"/>
          <a:stretch>
            <a:fillRect/>
          </a:stretch>
        </p:blipFill>
        <p:spPr>
          <a:xfrm>
            <a:off x="1794193" y="1471506"/>
            <a:ext cx="5555615" cy="3125034"/>
          </a:xfrm>
          <a:prstGeom prst="rect">
            <a:avLst/>
          </a:prstGeom>
          <a:ln w="38100">
            <a:solidFill>
              <a:srgbClr val="C00000"/>
            </a:solidFill>
          </a:ln>
        </p:spPr>
      </p:pic>
    </p:spTree>
    <p:extLst>
      <p:ext uri="{BB962C8B-B14F-4D97-AF65-F5344CB8AC3E}">
        <p14:creationId xmlns:p14="http://schemas.microsoft.com/office/powerpoint/2010/main" val="35619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425234" y="1794164"/>
            <a:ext cx="8293532" cy="2289586"/>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SzPts val="4800"/>
              <a:buFont typeface="Arial"/>
              <a:buNone/>
            </a:pPr>
            <a:r>
              <a:rPr lang="en" cap="small">
                <a:solidFill>
                  <a:srgbClr val="3F3F3F"/>
                </a:solidFill>
                <a:latin typeface="Arial"/>
                <a:ea typeface="Arial"/>
                <a:cs typeface="Arial"/>
                <a:sym typeface="Arial"/>
              </a:rPr>
              <a:t>Computers are much faster than humans, but not as </a:t>
            </a:r>
            <a:r>
              <a:rPr lang="en" i="1" u="sng" cap="small">
                <a:solidFill>
                  <a:srgbClr val="3F3F3F"/>
                </a:solidFill>
                <a:latin typeface="Arial"/>
                <a:ea typeface="Arial"/>
                <a:cs typeface="Arial"/>
                <a:sym typeface="Arial"/>
              </a:rPr>
              <a:t>smart</a:t>
            </a:r>
            <a:r>
              <a:rPr lang="en" cap="small">
                <a:solidFill>
                  <a:srgbClr val="3F3F3F"/>
                </a:solidFill>
                <a:latin typeface="Arial"/>
                <a:ea typeface="Arial"/>
                <a:cs typeface="Arial"/>
                <a:sym typeface="Arial"/>
              </a:rPr>
              <a:t>.</a:t>
            </a:r>
            <a:endParaRPr cap="small">
              <a:solidFill>
                <a:srgbClr val="3F3F3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7"/>
          <p:cNvPicPr preferRelativeResize="0"/>
          <p:nvPr/>
        </p:nvPicPr>
        <p:blipFill rotWithShape="1">
          <a:blip r:embed="rId3">
            <a:alphaModFix/>
          </a:blip>
          <a:srcRect/>
          <a:stretch/>
        </p:blipFill>
        <p:spPr>
          <a:xfrm>
            <a:off x="159026" y="166481"/>
            <a:ext cx="4114800" cy="4114800"/>
          </a:xfrm>
          <a:prstGeom prst="rect">
            <a:avLst/>
          </a:prstGeom>
          <a:noFill/>
          <a:ln w="19050" cap="flat" cmpd="sng">
            <a:solidFill>
              <a:srgbClr val="C00000"/>
            </a:solidFill>
            <a:prstDash val="solid"/>
            <a:round/>
            <a:headEnd type="none" w="sm" len="sm"/>
            <a:tailEnd type="none" w="sm" len="sm"/>
          </a:ln>
        </p:spPr>
      </p:pic>
      <p:pic>
        <p:nvPicPr>
          <p:cNvPr id="188" name="Google Shape;188;p7"/>
          <p:cNvPicPr preferRelativeResize="0"/>
          <p:nvPr/>
        </p:nvPicPr>
        <p:blipFill rotWithShape="1">
          <a:blip r:embed="rId4">
            <a:alphaModFix/>
          </a:blip>
          <a:srcRect/>
          <a:stretch/>
        </p:blipFill>
        <p:spPr>
          <a:xfrm>
            <a:off x="4760429" y="166481"/>
            <a:ext cx="4114800" cy="4114800"/>
          </a:xfrm>
          <a:prstGeom prst="rect">
            <a:avLst/>
          </a:prstGeom>
          <a:noFill/>
          <a:ln w="19050" cap="flat" cmpd="sng">
            <a:solidFill>
              <a:srgbClr val="C00000"/>
            </a:solidFill>
            <a:prstDash val="solid"/>
            <a:round/>
            <a:headEnd type="none" w="sm" len="sm"/>
            <a:tailEnd type="none" w="sm" len="sm"/>
          </a:ln>
        </p:spPr>
      </p:pic>
      <p:pic>
        <p:nvPicPr>
          <p:cNvPr id="189" name="Google Shape;189;p7"/>
          <p:cNvPicPr preferRelativeResize="0"/>
          <p:nvPr/>
        </p:nvPicPr>
        <p:blipFill rotWithShape="1">
          <a:blip r:embed="rId5">
            <a:alphaModFix/>
          </a:blip>
          <a:srcRect/>
          <a:stretch/>
        </p:blipFill>
        <p:spPr>
          <a:xfrm>
            <a:off x="538163" y="4371561"/>
            <a:ext cx="8067675" cy="381000"/>
          </a:xfrm>
          <a:prstGeom prst="rect">
            <a:avLst/>
          </a:prstGeom>
          <a:noFill/>
          <a:ln>
            <a:noFill/>
          </a:ln>
        </p:spPr>
      </p:pic>
      <p:sp>
        <p:nvSpPr>
          <p:cNvPr id="190" name="Google Shape;190;p7"/>
          <p:cNvSpPr/>
          <p:nvPr/>
        </p:nvSpPr>
        <p:spPr>
          <a:xfrm>
            <a:off x="6216650" y="1397000"/>
            <a:ext cx="365760" cy="106680"/>
          </a:xfrm>
          <a:prstGeom prst="rect">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8"/>
          <p:cNvPicPr preferRelativeResize="0"/>
          <p:nvPr/>
        </p:nvPicPr>
        <p:blipFill rotWithShape="1">
          <a:blip r:embed="rId3">
            <a:alphaModFix/>
          </a:blip>
          <a:srcRect/>
          <a:stretch/>
        </p:blipFill>
        <p:spPr>
          <a:xfrm>
            <a:off x="0" y="321341"/>
            <a:ext cx="9144000" cy="2699596"/>
          </a:xfrm>
          <a:prstGeom prst="rect">
            <a:avLst/>
          </a:prstGeom>
          <a:noFill/>
          <a:ln w="19050" cap="flat" cmpd="sng">
            <a:solidFill>
              <a:srgbClr val="C00000"/>
            </a:solidFill>
            <a:prstDash val="solid"/>
            <a:round/>
            <a:headEnd type="none" w="sm" len="sm"/>
            <a:tailEnd type="none" w="sm" len="sm"/>
          </a:ln>
        </p:spPr>
      </p:pic>
      <p:pic>
        <p:nvPicPr>
          <p:cNvPr id="196" name="Google Shape;196;p8"/>
          <p:cNvPicPr preferRelativeResize="0"/>
          <p:nvPr/>
        </p:nvPicPr>
        <p:blipFill rotWithShape="1">
          <a:blip r:embed="rId4">
            <a:alphaModFix/>
          </a:blip>
          <a:srcRect/>
          <a:stretch/>
        </p:blipFill>
        <p:spPr>
          <a:xfrm>
            <a:off x="2309813" y="3239612"/>
            <a:ext cx="4524375" cy="1314450"/>
          </a:xfrm>
          <a:prstGeom prst="rect">
            <a:avLst/>
          </a:prstGeom>
          <a:noFill/>
          <a:ln w="19050" cap="flat" cmpd="sng">
            <a:solidFill>
              <a:srgbClr val="C0000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1"/>
          <p:cNvSpPr txBox="1">
            <a:spLocks noGrp="1"/>
          </p:cNvSpPr>
          <p:nvPr>
            <p:ph type="title"/>
          </p:nvPr>
        </p:nvSpPr>
        <p:spPr>
          <a:xfrm>
            <a:off x="311700" y="3699573"/>
            <a:ext cx="8520600" cy="6078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Calibri"/>
              <a:buNone/>
            </a:pPr>
            <a:r>
              <a:rPr lang="en" cap="small"/>
              <a:t>“Request an Appointment” Process</a:t>
            </a:r>
            <a:endParaRPr cap="small"/>
          </a:p>
        </p:txBody>
      </p:sp>
      <p:grpSp>
        <p:nvGrpSpPr>
          <p:cNvPr id="214" name="Google Shape;214;p11"/>
          <p:cNvGrpSpPr/>
          <p:nvPr/>
        </p:nvGrpSpPr>
        <p:grpSpPr>
          <a:xfrm>
            <a:off x="0" y="2307628"/>
            <a:ext cx="9144017" cy="717230"/>
            <a:chOff x="-12" y="2213137"/>
            <a:chExt cx="9144017" cy="717230"/>
          </a:xfrm>
        </p:grpSpPr>
        <p:sp>
          <p:nvSpPr>
            <p:cNvPr id="215" name="Google Shape;215;p11"/>
            <p:cNvSpPr/>
            <p:nvPr/>
          </p:nvSpPr>
          <p:spPr>
            <a:xfrm>
              <a:off x="5762105" y="2213137"/>
              <a:ext cx="3381900" cy="717000"/>
            </a:xfrm>
            <a:prstGeom prst="chevron">
              <a:avLst>
                <a:gd name="adj" fmla="val 50000"/>
              </a:avLst>
            </a:prstGeom>
            <a:solidFill>
              <a:srgbClr val="E1165A"/>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800"/>
                <a:buFont typeface="Roboto"/>
                <a:buNone/>
              </a:pPr>
              <a:r>
                <a:rPr lang="en" sz="1800" b="0" i="0" u="none" strike="noStrike" cap="none">
                  <a:solidFill>
                    <a:srgbClr val="FFFFFF"/>
                  </a:solidFill>
                  <a:latin typeface="Roboto"/>
                  <a:ea typeface="Roboto"/>
                  <a:cs typeface="Roboto"/>
                  <a:sym typeface="Roboto"/>
                </a:rPr>
                <a:t>     </a:t>
              </a:r>
              <a:r>
                <a:rPr lang="en" sz="2100" b="0" i="0" u="none" strike="noStrike" cap="none">
                  <a:solidFill>
                    <a:srgbClr val="FFFFFF"/>
                  </a:solidFill>
                  <a:latin typeface="Calibri"/>
                  <a:ea typeface="Calibri"/>
                  <a:cs typeface="Calibri"/>
                  <a:sym typeface="Calibri"/>
                </a:rPr>
                <a:t>View Appointment Requests</a:t>
              </a:r>
              <a:endParaRPr sz="2100" b="0" i="0" u="none" strike="noStrike" cap="none">
                <a:solidFill>
                  <a:srgbClr val="FFFFFF"/>
                </a:solidFill>
                <a:latin typeface="Calibri"/>
                <a:ea typeface="Calibri"/>
                <a:cs typeface="Calibri"/>
                <a:sym typeface="Calibri"/>
              </a:endParaRPr>
            </a:p>
          </p:txBody>
        </p:sp>
        <p:sp>
          <p:nvSpPr>
            <p:cNvPr id="216" name="Google Shape;216;p11"/>
            <p:cNvSpPr/>
            <p:nvPr/>
          </p:nvSpPr>
          <p:spPr>
            <a:xfrm>
              <a:off x="-12" y="2213367"/>
              <a:ext cx="3628500" cy="717000"/>
            </a:xfrm>
            <a:prstGeom prst="homePlate">
              <a:avLst>
                <a:gd name="adj" fmla="val 50000"/>
              </a:avLst>
            </a:prstGeom>
            <a:solidFill>
              <a:srgbClr val="840D35"/>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2100"/>
                <a:buFont typeface="Calibri"/>
                <a:buNone/>
              </a:pPr>
              <a:r>
                <a:rPr lang="en" sz="2100" b="0" i="0" u="none" strike="noStrike" cap="none">
                  <a:solidFill>
                    <a:srgbClr val="FFFFFF"/>
                  </a:solidFill>
                  <a:latin typeface="Calibri"/>
                  <a:ea typeface="Calibri"/>
                  <a:cs typeface="Calibri"/>
                  <a:sym typeface="Calibri"/>
                </a:rPr>
                <a:t>Request an Appointment</a:t>
              </a:r>
              <a:endParaRPr sz="2100" b="0" i="0" u="none" strike="noStrike" cap="none">
                <a:solidFill>
                  <a:srgbClr val="FFFFFF"/>
                </a:solidFill>
                <a:latin typeface="Calibri"/>
                <a:ea typeface="Calibri"/>
                <a:cs typeface="Calibri"/>
                <a:sym typeface="Calibri"/>
              </a:endParaRPr>
            </a:p>
          </p:txBody>
        </p:sp>
        <p:sp>
          <p:nvSpPr>
            <p:cNvPr id="217" name="Google Shape;217;p11"/>
            <p:cNvSpPr/>
            <p:nvPr/>
          </p:nvSpPr>
          <p:spPr>
            <a:xfrm>
              <a:off x="3012043" y="2213137"/>
              <a:ext cx="3381900" cy="717000"/>
            </a:xfrm>
            <a:prstGeom prst="chevron">
              <a:avLst>
                <a:gd name="adj" fmla="val 50000"/>
              </a:avLst>
            </a:prstGeom>
            <a:solidFill>
              <a:srgbClr val="B61249"/>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2100"/>
                <a:buFont typeface="Calibri"/>
                <a:buNone/>
              </a:pPr>
              <a:r>
                <a:rPr lang="en" sz="2100" b="0" i="0" u="none" strike="noStrike" cap="none">
                  <a:solidFill>
                    <a:srgbClr val="FFFFFF"/>
                  </a:solidFill>
                  <a:latin typeface="Calibri"/>
                  <a:ea typeface="Calibri"/>
                  <a:cs typeface="Calibri"/>
                  <a:sym typeface="Calibri"/>
                </a:rPr>
                <a:t>Where does this information display?</a:t>
              </a:r>
              <a:endParaRPr sz="2100" b="0" i="0" u="none" strike="noStrike" cap="none">
                <a:solidFill>
                  <a:srgbClr val="FFFFFF"/>
                </a:solidFill>
                <a:latin typeface="Calibri"/>
                <a:ea typeface="Calibri"/>
                <a:cs typeface="Calibri"/>
                <a:sym typeface="Calibri"/>
              </a:endParaRPr>
            </a:p>
          </p:txBody>
        </p:sp>
      </p:grpSp>
      <p:pic>
        <p:nvPicPr>
          <p:cNvPr id="218" name="Google Shape;218;p11"/>
          <p:cNvPicPr preferRelativeResize="0"/>
          <p:nvPr/>
        </p:nvPicPr>
        <p:blipFill rotWithShape="1">
          <a:blip r:embed="rId3">
            <a:alphaModFix/>
          </a:blip>
          <a:srcRect l="19181" t="15473" r="20204" b="12661"/>
          <a:stretch/>
        </p:blipFill>
        <p:spPr>
          <a:xfrm>
            <a:off x="4051033" y="96981"/>
            <a:ext cx="1041934" cy="1143000"/>
          </a:xfrm>
          <a:prstGeom prst="rect">
            <a:avLst/>
          </a:prstGeom>
          <a:noFill/>
          <a:ln>
            <a:noFill/>
          </a:ln>
        </p:spPr>
      </p:pic>
      <p:pic>
        <p:nvPicPr>
          <p:cNvPr id="219" name="Google Shape;219;p11"/>
          <p:cNvPicPr preferRelativeResize="0"/>
          <p:nvPr/>
        </p:nvPicPr>
        <p:blipFill rotWithShape="1">
          <a:blip r:embed="rId4">
            <a:alphaModFix/>
          </a:blip>
          <a:srcRect/>
          <a:stretch/>
        </p:blipFill>
        <p:spPr>
          <a:xfrm>
            <a:off x="852053" y="96981"/>
            <a:ext cx="1329899" cy="1143000"/>
          </a:xfrm>
          <a:prstGeom prst="rect">
            <a:avLst/>
          </a:prstGeom>
          <a:noFill/>
          <a:ln>
            <a:noFill/>
          </a:ln>
        </p:spPr>
      </p:pic>
      <p:pic>
        <p:nvPicPr>
          <p:cNvPr id="220" name="Google Shape;220;p11"/>
          <p:cNvPicPr preferRelativeResize="0"/>
          <p:nvPr/>
        </p:nvPicPr>
        <p:blipFill rotWithShape="1">
          <a:blip r:embed="rId5">
            <a:alphaModFix/>
          </a:blip>
          <a:srcRect/>
          <a:stretch/>
        </p:blipFill>
        <p:spPr>
          <a:xfrm>
            <a:off x="7315339" y="96981"/>
            <a:ext cx="1177498" cy="1143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2"/>
          <p:cNvSpPr txBox="1">
            <a:spLocks noGrp="1"/>
          </p:cNvSpPr>
          <p:nvPr>
            <p:ph type="title"/>
          </p:nvPr>
        </p:nvSpPr>
        <p:spPr>
          <a:xfrm>
            <a:off x="525330" y="1572491"/>
            <a:ext cx="8093341" cy="220836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4200"/>
              <a:buFont typeface="Calibri"/>
              <a:buNone/>
            </a:pPr>
            <a:r>
              <a:rPr lang="en" sz="3600" cap="small">
                <a:solidFill>
                  <a:srgbClr val="3F3F3F"/>
                </a:solidFill>
              </a:rPr>
              <a:t>Using human intuition, develop an algorithm for finding web application vulnerabilities</a:t>
            </a:r>
            <a:endParaRPr sz="3600" cap="small">
              <a:solidFill>
                <a:srgbClr val="3F3F3F"/>
              </a:solidFill>
            </a:endParaRPr>
          </a:p>
        </p:txBody>
      </p:sp>
      <p:sp>
        <p:nvSpPr>
          <p:cNvPr id="226" name="Google Shape;226;p12"/>
          <p:cNvSpPr txBox="1"/>
          <p:nvPr/>
        </p:nvSpPr>
        <p:spPr>
          <a:xfrm>
            <a:off x="967532" y="412890"/>
            <a:ext cx="7208937" cy="81323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chemeClr val="lt1"/>
              </a:buClr>
              <a:buSzPts val="4200"/>
              <a:buFont typeface="Arial"/>
              <a:buNone/>
            </a:pPr>
            <a:r>
              <a:rPr lang="en" sz="4200" b="1" i="0" u="none" strike="noStrike" cap="small">
                <a:solidFill>
                  <a:srgbClr val="3F3F3F"/>
                </a:solidFill>
                <a:latin typeface="Arial"/>
                <a:ea typeface="Arial"/>
                <a:cs typeface="Arial"/>
                <a:sym typeface="Arial"/>
              </a:rPr>
              <a:t>Goal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3"/>
          <p:cNvSpPr txBox="1">
            <a:spLocks noGrp="1"/>
          </p:cNvSpPr>
          <p:nvPr>
            <p:ph type="title"/>
          </p:nvPr>
        </p:nvSpPr>
        <p:spPr>
          <a:xfrm>
            <a:off x="800100" y="270164"/>
            <a:ext cx="7543800" cy="700348"/>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3600"/>
              <a:buFont typeface="Arial"/>
              <a:buNone/>
            </a:pPr>
            <a:r>
              <a:rPr lang="en" b="1" cap="small">
                <a:latin typeface="Arial"/>
                <a:ea typeface="Arial"/>
                <a:cs typeface="Arial"/>
                <a:sym typeface="Arial"/>
              </a:rPr>
              <a:t>‘Message’ Pathway</a:t>
            </a:r>
            <a:endParaRPr/>
          </a:p>
        </p:txBody>
      </p:sp>
      <p:grpSp>
        <p:nvGrpSpPr>
          <p:cNvPr id="232" name="Google Shape;232;p13"/>
          <p:cNvGrpSpPr/>
          <p:nvPr/>
        </p:nvGrpSpPr>
        <p:grpSpPr>
          <a:xfrm>
            <a:off x="313460" y="1464557"/>
            <a:ext cx="8730090" cy="3239057"/>
            <a:chOff x="313460" y="1353725"/>
            <a:chExt cx="8730090" cy="3239057"/>
          </a:xfrm>
        </p:grpSpPr>
        <p:sp>
          <p:nvSpPr>
            <p:cNvPr id="233" name="Google Shape;233;p13"/>
            <p:cNvSpPr/>
            <p:nvPr/>
          </p:nvSpPr>
          <p:spPr>
            <a:xfrm>
              <a:off x="313460" y="2287453"/>
              <a:ext cx="1371600" cy="1371600"/>
            </a:xfrm>
            <a:prstGeom prst="ellipse">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i="0" u="none" strike="noStrike" cap="small">
                  <a:solidFill>
                    <a:schemeClr val="lt1"/>
                  </a:solidFill>
                  <a:latin typeface="Arial"/>
                  <a:ea typeface="Arial"/>
                  <a:cs typeface="Arial"/>
                  <a:sym typeface="Arial"/>
                </a:rPr>
                <a:t>Messaging</a:t>
              </a:r>
              <a:endParaRPr/>
            </a:p>
          </p:txBody>
        </p:sp>
        <p:sp>
          <p:nvSpPr>
            <p:cNvPr id="234" name="Google Shape;234;p13"/>
            <p:cNvSpPr/>
            <p:nvPr/>
          </p:nvSpPr>
          <p:spPr>
            <a:xfrm>
              <a:off x="2175162" y="1353725"/>
              <a:ext cx="1371600" cy="1371600"/>
            </a:xfrm>
            <a:prstGeom prst="ellipse">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i="0" u="none" strike="noStrike" cap="small">
                  <a:solidFill>
                    <a:schemeClr val="lt1"/>
                  </a:solidFill>
                  <a:latin typeface="Arial"/>
                  <a:ea typeface="Arial"/>
                  <a:cs typeface="Arial"/>
                  <a:sym typeface="Arial"/>
                </a:rPr>
                <a:t>Compose Message</a:t>
              </a:r>
              <a:endParaRPr/>
            </a:p>
          </p:txBody>
        </p:sp>
        <p:sp>
          <p:nvSpPr>
            <p:cNvPr id="235" name="Google Shape;235;p13"/>
            <p:cNvSpPr/>
            <p:nvPr/>
          </p:nvSpPr>
          <p:spPr>
            <a:xfrm>
              <a:off x="2175162" y="3221182"/>
              <a:ext cx="1371600" cy="1371600"/>
            </a:xfrm>
            <a:prstGeom prst="ellipse">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i="0" u="none" strike="noStrike" cap="small">
                  <a:solidFill>
                    <a:schemeClr val="lt1"/>
                  </a:solidFill>
                  <a:latin typeface="Arial"/>
                  <a:ea typeface="Arial"/>
                  <a:cs typeface="Arial"/>
                  <a:sym typeface="Arial"/>
                </a:rPr>
                <a:t>Message Outbox</a:t>
              </a:r>
              <a:endParaRPr/>
            </a:p>
          </p:txBody>
        </p:sp>
        <p:sp>
          <p:nvSpPr>
            <p:cNvPr id="236" name="Google Shape;236;p13"/>
            <p:cNvSpPr/>
            <p:nvPr/>
          </p:nvSpPr>
          <p:spPr>
            <a:xfrm>
              <a:off x="3439389" y="2287453"/>
              <a:ext cx="1371600" cy="1371600"/>
            </a:xfrm>
            <a:prstGeom prst="ellipse">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i="0" u="none" strike="noStrike" cap="small">
                  <a:solidFill>
                    <a:schemeClr val="lt1"/>
                  </a:solidFill>
                  <a:latin typeface="Arial"/>
                  <a:ea typeface="Arial"/>
                  <a:cs typeface="Arial"/>
                  <a:sym typeface="Arial"/>
                </a:rPr>
                <a:t>Message Inbox</a:t>
              </a:r>
              <a:endParaRPr/>
            </a:p>
          </p:txBody>
        </p:sp>
        <p:sp>
          <p:nvSpPr>
            <p:cNvPr id="237" name="Google Shape;237;p13"/>
            <p:cNvSpPr/>
            <p:nvPr/>
          </p:nvSpPr>
          <p:spPr>
            <a:xfrm>
              <a:off x="5389416" y="2287453"/>
              <a:ext cx="1371600" cy="1371600"/>
            </a:xfrm>
            <a:prstGeom prst="ellipse">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i="0" u="none" strike="noStrike" cap="small">
                  <a:solidFill>
                    <a:schemeClr val="lt1"/>
                  </a:solidFill>
                  <a:latin typeface="Arial"/>
                  <a:ea typeface="Arial"/>
                  <a:cs typeface="Arial"/>
                  <a:sym typeface="Arial"/>
                </a:rPr>
                <a:t>Read</a:t>
              </a:r>
              <a:endParaRPr/>
            </a:p>
          </p:txBody>
        </p:sp>
        <p:sp>
          <p:nvSpPr>
            <p:cNvPr id="238" name="Google Shape;238;p13"/>
            <p:cNvSpPr/>
            <p:nvPr/>
          </p:nvSpPr>
          <p:spPr>
            <a:xfrm>
              <a:off x="7450277" y="2287453"/>
              <a:ext cx="1371600" cy="1371600"/>
            </a:xfrm>
            <a:prstGeom prst="ellipse">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b="1" i="0" u="none" strike="noStrike" cap="small">
                  <a:solidFill>
                    <a:schemeClr val="lt1"/>
                  </a:solidFill>
                  <a:latin typeface="Arial"/>
                  <a:ea typeface="Arial"/>
                  <a:cs typeface="Arial"/>
                  <a:sym typeface="Arial"/>
                </a:rPr>
                <a:t>Reply</a:t>
              </a:r>
              <a:endParaRPr/>
            </a:p>
          </p:txBody>
        </p:sp>
        <p:cxnSp>
          <p:nvCxnSpPr>
            <p:cNvPr id="239" name="Google Shape;239;p13"/>
            <p:cNvCxnSpPr>
              <a:stCxn id="233" idx="7"/>
              <a:endCxn id="234" idx="2"/>
            </p:cNvCxnSpPr>
            <p:nvPr/>
          </p:nvCxnSpPr>
          <p:spPr>
            <a:xfrm rot="10800000" flipH="1">
              <a:off x="1484194" y="2039519"/>
              <a:ext cx="690900" cy="448800"/>
            </a:xfrm>
            <a:prstGeom prst="straightConnector1">
              <a:avLst/>
            </a:prstGeom>
            <a:noFill/>
            <a:ln w="12700" cap="flat" cmpd="sng">
              <a:solidFill>
                <a:schemeClr val="accent1"/>
              </a:solidFill>
              <a:prstDash val="solid"/>
              <a:round/>
              <a:headEnd type="none" w="sm" len="sm"/>
              <a:tailEnd type="triangle" w="med" len="med"/>
            </a:ln>
          </p:spPr>
        </p:cxnSp>
        <p:cxnSp>
          <p:nvCxnSpPr>
            <p:cNvPr id="240" name="Google Shape;240;p13"/>
            <p:cNvCxnSpPr>
              <a:stCxn id="233" idx="5"/>
              <a:endCxn id="235" idx="2"/>
            </p:cNvCxnSpPr>
            <p:nvPr/>
          </p:nvCxnSpPr>
          <p:spPr>
            <a:xfrm>
              <a:off x="1484194" y="3458187"/>
              <a:ext cx="690900" cy="448800"/>
            </a:xfrm>
            <a:prstGeom prst="straightConnector1">
              <a:avLst/>
            </a:prstGeom>
            <a:noFill/>
            <a:ln w="12700" cap="flat" cmpd="sng">
              <a:solidFill>
                <a:schemeClr val="accent1"/>
              </a:solidFill>
              <a:prstDash val="solid"/>
              <a:round/>
              <a:headEnd type="none" w="sm" len="sm"/>
              <a:tailEnd type="triangle" w="med" len="med"/>
            </a:ln>
          </p:spPr>
        </p:cxnSp>
        <p:cxnSp>
          <p:nvCxnSpPr>
            <p:cNvPr id="241" name="Google Shape;241;p13"/>
            <p:cNvCxnSpPr>
              <a:stCxn id="235" idx="0"/>
              <a:endCxn id="234" idx="4"/>
            </p:cNvCxnSpPr>
            <p:nvPr/>
          </p:nvCxnSpPr>
          <p:spPr>
            <a:xfrm rot="10800000">
              <a:off x="2860962" y="2725282"/>
              <a:ext cx="0" cy="495900"/>
            </a:xfrm>
            <a:prstGeom prst="straightConnector1">
              <a:avLst/>
            </a:prstGeom>
            <a:noFill/>
            <a:ln w="12700" cap="flat" cmpd="sng">
              <a:solidFill>
                <a:schemeClr val="accent1"/>
              </a:solidFill>
              <a:prstDash val="solid"/>
              <a:round/>
              <a:headEnd type="none" w="sm" len="sm"/>
              <a:tailEnd type="triangle" w="med" len="med"/>
            </a:ln>
          </p:spPr>
        </p:cxnSp>
        <p:cxnSp>
          <p:nvCxnSpPr>
            <p:cNvPr id="242" name="Google Shape;242;p13"/>
            <p:cNvCxnSpPr>
              <a:stCxn id="233" idx="6"/>
              <a:endCxn id="236" idx="2"/>
            </p:cNvCxnSpPr>
            <p:nvPr/>
          </p:nvCxnSpPr>
          <p:spPr>
            <a:xfrm>
              <a:off x="1685060" y="2973253"/>
              <a:ext cx="1754400" cy="0"/>
            </a:xfrm>
            <a:prstGeom prst="straightConnector1">
              <a:avLst/>
            </a:prstGeom>
            <a:noFill/>
            <a:ln w="12700" cap="flat" cmpd="sng">
              <a:solidFill>
                <a:schemeClr val="accent1"/>
              </a:solidFill>
              <a:prstDash val="solid"/>
              <a:round/>
              <a:headEnd type="none" w="sm" len="sm"/>
              <a:tailEnd type="triangle" w="med" len="med"/>
            </a:ln>
          </p:spPr>
        </p:cxnSp>
        <p:cxnSp>
          <p:nvCxnSpPr>
            <p:cNvPr id="243" name="Google Shape;243;p13"/>
            <p:cNvCxnSpPr>
              <a:stCxn id="236" idx="6"/>
              <a:endCxn id="237" idx="2"/>
            </p:cNvCxnSpPr>
            <p:nvPr/>
          </p:nvCxnSpPr>
          <p:spPr>
            <a:xfrm>
              <a:off x="4810989" y="2973253"/>
              <a:ext cx="578400" cy="0"/>
            </a:xfrm>
            <a:prstGeom prst="straightConnector1">
              <a:avLst/>
            </a:prstGeom>
            <a:noFill/>
            <a:ln w="12700" cap="flat" cmpd="sng">
              <a:solidFill>
                <a:schemeClr val="accent1"/>
              </a:solidFill>
              <a:prstDash val="solid"/>
              <a:round/>
              <a:headEnd type="none" w="sm" len="sm"/>
              <a:tailEnd type="triangle" w="med" len="med"/>
            </a:ln>
          </p:spPr>
        </p:cxnSp>
        <p:cxnSp>
          <p:nvCxnSpPr>
            <p:cNvPr id="244" name="Google Shape;244;p13"/>
            <p:cNvCxnSpPr>
              <a:stCxn id="237" idx="6"/>
              <a:endCxn id="238" idx="2"/>
            </p:cNvCxnSpPr>
            <p:nvPr/>
          </p:nvCxnSpPr>
          <p:spPr>
            <a:xfrm>
              <a:off x="6761016" y="2973253"/>
              <a:ext cx="689400" cy="0"/>
            </a:xfrm>
            <a:prstGeom prst="straightConnector1">
              <a:avLst/>
            </a:prstGeom>
            <a:noFill/>
            <a:ln w="12700" cap="flat" cmpd="sng">
              <a:solidFill>
                <a:schemeClr val="accent1"/>
              </a:solidFill>
              <a:prstDash val="solid"/>
              <a:round/>
              <a:headEnd type="none" w="sm" len="sm"/>
              <a:tailEnd type="triangle" w="med" len="med"/>
            </a:ln>
          </p:spPr>
        </p:cxnSp>
        <p:sp>
          <p:nvSpPr>
            <p:cNvPr id="245" name="Google Shape;245;p13"/>
            <p:cNvSpPr/>
            <p:nvPr/>
          </p:nvSpPr>
          <p:spPr>
            <a:xfrm>
              <a:off x="3555420" y="1651944"/>
              <a:ext cx="623455" cy="228600"/>
            </a:xfrm>
            <a:prstGeom prst="rect">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small">
                  <a:solidFill>
                    <a:schemeClr val="lt1"/>
                  </a:solidFill>
                  <a:latin typeface="Arial"/>
                  <a:ea typeface="Arial"/>
                  <a:cs typeface="Arial"/>
                  <a:sym typeface="Arial"/>
                </a:rPr>
                <a:t>Message</a:t>
              </a:r>
              <a:endParaRPr/>
            </a:p>
          </p:txBody>
        </p:sp>
        <p:sp>
          <p:nvSpPr>
            <p:cNvPr id="246" name="Google Shape;246;p13"/>
            <p:cNvSpPr/>
            <p:nvPr/>
          </p:nvSpPr>
          <p:spPr>
            <a:xfrm>
              <a:off x="3439389" y="1369734"/>
              <a:ext cx="623455" cy="228600"/>
            </a:xfrm>
            <a:prstGeom prst="rect">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small">
                  <a:solidFill>
                    <a:schemeClr val="lt1"/>
                  </a:solidFill>
                  <a:latin typeface="Arial"/>
                  <a:ea typeface="Arial"/>
                  <a:cs typeface="Arial"/>
                  <a:sym typeface="Arial"/>
                </a:rPr>
                <a:t>Subject</a:t>
              </a:r>
              <a:endParaRPr/>
            </a:p>
          </p:txBody>
        </p:sp>
        <p:sp>
          <p:nvSpPr>
            <p:cNvPr id="247" name="Google Shape;247;p13"/>
            <p:cNvSpPr/>
            <p:nvPr/>
          </p:nvSpPr>
          <p:spPr>
            <a:xfrm>
              <a:off x="8420095" y="2058853"/>
              <a:ext cx="623455" cy="228600"/>
            </a:xfrm>
            <a:prstGeom prst="rect">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small">
                  <a:solidFill>
                    <a:schemeClr val="lt1"/>
                  </a:solidFill>
                  <a:latin typeface="Arial"/>
                  <a:ea typeface="Arial"/>
                  <a:cs typeface="Arial"/>
                  <a:sym typeface="Arial"/>
                </a:rPr>
                <a:t>Message</a:t>
              </a:r>
              <a:endParaRPr/>
            </a:p>
          </p:txBody>
        </p:sp>
        <p:sp>
          <p:nvSpPr>
            <p:cNvPr id="248" name="Google Shape;248;p13"/>
            <p:cNvSpPr/>
            <p:nvPr/>
          </p:nvSpPr>
          <p:spPr>
            <a:xfrm>
              <a:off x="7935186" y="1777528"/>
              <a:ext cx="623455" cy="228600"/>
            </a:xfrm>
            <a:prstGeom prst="rect">
              <a:avLst/>
            </a:prstGeom>
            <a:solidFill>
              <a:schemeClr val="accent1"/>
            </a:solidFill>
            <a:ln w="15875"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small">
                  <a:solidFill>
                    <a:schemeClr val="lt1"/>
                  </a:solidFill>
                  <a:latin typeface="Arial"/>
                  <a:ea typeface="Arial"/>
                  <a:cs typeface="Arial"/>
                  <a:sym typeface="Arial"/>
                </a:rPr>
                <a:t>Subject</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AFE3-5A4B-4462-8C3B-158B77D86D99}"/>
              </a:ext>
            </a:extLst>
          </p:cNvPr>
          <p:cNvSpPr>
            <a:spLocks noGrp="1"/>
          </p:cNvSpPr>
          <p:nvPr>
            <p:ph type="title"/>
          </p:nvPr>
        </p:nvSpPr>
        <p:spPr/>
        <p:txBody>
          <a:bodyPr/>
          <a:lstStyle/>
          <a:p>
            <a:r>
              <a:rPr lang="en-US" dirty="0"/>
              <a:t>Operational Insights</a:t>
            </a:r>
          </a:p>
        </p:txBody>
      </p:sp>
      <p:pic>
        <p:nvPicPr>
          <p:cNvPr id="5" name="Picture 4">
            <a:extLst>
              <a:ext uri="{FF2B5EF4-FFF2-40B4-BE49-F238E27FC236}">
                <a16:creationId xmlns:a16="http://schemas.microsoft.com/office/drawing/2014/main" id="{DE1F0D42-5DDC-402C-8118-FD568C14975E}"/>
              </a:ext>
            </a:extLst>
          </p:cNvPr>
          <p:cNvPicPr>
            <a:picLocks noChangeAspect="1"/>
          </p:cNvPicPr>
          <p:nvPr/>
        </p:nvPicPr>
        <p:blipFill>
          <a:blip r:embed="rId2"/>
          <a:stretch>
            <a:fillRect/>
          </a:stretch>
        </p:blipFill>
        <p:spPr>
          <a:xfrm>
            <a:off x="640865" y="1405784"/>
            <a:ext cx="3953995" cy="3123194"/>
          </a:xfrm>
          <a:prstGeom prst="rect">
            <a:avLst/>
          </a:prstGeom>
        </p:spPr>
      </p:pic>
      <p:sp>
        <p:nvSpPr>
          <p:cNvPr id="4" name="Text Placeholder 3">
            <a:extLst>
              <a:ext uri="{FF2B5EF4-FFF2-40B4-BE49-F238E27FC236}">
                <a16:creationId xmlns:a16="http://schemas.microsoft.com/office/drawing/2014/main" id="{E716B1EB-38CA-4446-9497-CAFD23377A02}"/>
              </a:ext>
            </a:extLst>
          </p:cNvPr>
          <p:cNvSpPr>
            <a:spLocks noGrp="1"/>
          </p:cNvSpPr>
          <p:nvPr>
            <p:ph type="body" idx="2"/>
          </p:nvPr>
        </p:nvSpPr>
        <p:spPr/>
        <p:txBody>
          <a:bodyPr/>
          <a:lstStyle/>
          <a:p>
            <a:pPr marL="114300" indent="0" fontAlgn="base">
              <a:buNone/>
            </a:pPr>
            <a:r>
              <a:rPr lang="en-US" sz="2000" dirty="0"/>
              <a:t>1. Vulnerabilities can be revealed by injecting attack at one function and checking the related functions.</a:t>
            </a:r>
          </a:p>
          <a:p>
            <a:pPr marL="114300" indent="0" fontAlgn="base">
              <a:buNone/>
            </a:pPr>
            <a:endParaRPr lang="en-US" sz="2000" dirty="0"/>
          </a:p>
          <a:p>
            <a:pPr marL="114300" indent="0" fontAlgn="base">
              <a:buNone/>
            </a:pPr>
            <a:r>
              <a:rPr lang="en-US" sz="2000" dirty="0"/>
              <a:t>2. Vulnerabilities can be revealed by checking communication channels between different users/roles.</a:t>
            </a:r>
          </a:p>
          <a:p>
            <a:endParaRPr lang="en-US" dirty="0"/>
          </a:p>
        </p:txBody>
      </p:sp>
    </p:spTree>
    <p:extLst>
      <p:ext uri="{BB962C8B-B14F-4D97-AF65-F5344CB8AC3E}">
        <p14:creationId xmlns:p14="http://schemas.microsoft.com/office/powerpoint/2010/main" val="3146917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5d13899cc6_0_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br>
              <a:rPr lang="en" b="1" cap="small" dirty="0">
                <a:latin typeface="Arial"/>
                <a:ea typeface="Arial"/>
                <a:cs typeface="Arial"/>
                <a:sym typeface="Arial"/>
              </a:rPr>
            </a:br>
            <a:r>
              <a:rPr lang="en" b="1" cap="small" dirty="0">
                <a:latin typeface="Arial"/>
                <a:ea typeface="Arial"/>
                <a:cs typeface="Arial"/>
                <a:sym typeface="Arial"/>
              </a:rPr>
              <a:t>Eli Rolfes</a:t>
            </a:r>
            <a:endParaRPr b="1" cap="small" dirty="0">
              <a:latin typeface="Arial"/>
              <a:ea typeface="Arial"/>
              <a:cs typeface="Arial"/>
              <a:sym typeface="Arial"/>
            </a:endParaRPr>
          </a:p>
        </p:txBody>
      </p:sp>
      <p:sp>
        <p:nvSpPr>
          <p:cNvPr id="133" name="Google Shape;133;g5d13899cc6_0_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0"/>
              </a:spcBef>
              <a:spcAft>
                <a:spcPts val="0"/>
              </a:spcAft>
              <a:buNone/>
            </a:pPr>
            <a:endParaRPr lang="en" sz="2400" dirty="0"/>
          </a:p>
          <a:p>
            <a:pPr marL="457200" lvl="0" indent="0" algn="l" rtl="0">
              <a:lnSpc>
                <a:spcPct val="90000"/>
              </a:lnSpc>
              <a:spcBef>
                <a:spcPts val="0"/>
              </a:spcBef>
              <a:spcAft>
                <a:spcPts val="0"/>
              </a:spcAft>
              <a:buNone/>
            </a:pPr>
            <a:endParaRPr lang="en" sz="2400" dirty="0"/>
          </a:p>
          <a:p>
            <a:pPr marL="457200" lvl="0" indent="0" algn="l" rtl="0">
              <a:lnSpc>
                <a:spcPct val="90000"/>
              </a:lnSpc>
              <a:spcBef>
                <a:spcPts val="0"/>
              </a:spcBef>
              <a:spcAft>
                <a:spcPts val="0"/>
              </a:spcAft>
              <a:buNone/>
            </a:pPr>
            <a:r>
              <a:rPr lang="en" sz="2400" dirty="0"/>
              <a:t>Algebra 2 Teacher</a:t>
            </a:r>
            <a:endParaRPr sz="2400" dirty="0"/>
          </a:p>
          <a:p>
            <a:pPr marL="457200" lvl="0" indent="0" algn="l" rtl="0">
              <a:lnSpc>
                <a:spcPct val="90000"/>
              </a:lnSpc>
              <a:spcBef>
                <a:spcPts val="0"/>
              </a:spcBef>
              <a:spcAft>
                <a:spcPts val="0"/>
              </a:spcAft>
              <a:buNone/>
            </a:pPr>
            <a:r>
              <a:rPr lang="en" sz="2400" dirty="0"/>
              <a:t>Holmes High School</a:t>
            </a:r>
            <a:endParaRPr sz="2400" dirty="0"/>
          </a:p>
          <a:p>
            <a:pPr marL="457200" lvl="0" indent="0" algn="l" rtl="0">
              <a:lnSpc>
                <a:spcPct val="90000"/>
              </a:lnSpc>
              <a:spcBef>
                <a:spcPts val="0"/>
              </a:spcBef>
              <a:spcAft>
                <a:spcPts val="0"/>
              </a:spcAft>
              <a:buNone/>
            </a:pPr>
            <a:r>
              <a:rPr lang="en" sz="2400" dirty="0"/>
              <a:t>Covington, KY</a:t>
            </a:r>
            <a:endParaRPr sz="2400" dirty="0"/>
          </a:p>
          <a:p>
            <a:pPr marL="0" lvl="0" indent="0" algn="l" rtl="0">
              <a:lnSpc>
                <a:spcPct val="90000"/>
              </a:lnSpc>
              <a:spcBef>
                <a:spcPts val="1600"/>
              </a:spcBef>
              <a:spcAft>
                <a:spcPts val="0"/>
              </a:spcAft>
              <a:buSzPts val="1800"/>
              <a:buNone/>
            </a:pPr>
            <a:endParaRPr dirty="0"/>
          </a:p>
          <a:p>
            <a:pPr marL="0" lvl="0" indent="0" algn="l" rtl="0">
              <a:lnSpc>
                <a:spcPct val="90000"/>
              </a:lnSpc>
              <a:spcBef>
                <a:spcPts val="1600"/>
              </a:spcBef>
              <a:spcAft>
                <a:spcPts val="1600"/>
              </a:spcAft>
              <a:buSzPts val="1800"/>
              <a:buNone/>
            </a:pPr>
            <a:endParaRPr sz="1000" dirty="0">
              <a:solidFill>
                <a:srgbClr val="333333"/>
              </a:solidFill>
              <a:highlight>
                <a:srgbClr val="FFFFFF"/>
              </a:highlight>
            </a:endParaRPr>
          </a:p>
        </p:txBody>
      </p:sp>
      <p:sp>
        <p:nvSpPr>
          <p:cNvPr id="2" name="Text Placeholder 1">
            <a:extLst>
              <a:ext uri="{FF2B5EF4-FFF2-40B4-BE49-F238E27FC236}">
                <a16:creationId xmlns:a16="http://schemas.microsoft.com/office/drawing/2014/main" id="{79F0B113-B3E4-4BD6-B9F3-691F23AC8D0D}"/>
              </a:ext>
            </a:extLst>
          </p:cNvPr>
          <p:cNvSpPr>
            <a:spLocks noGrp="1"/>
          </p:cNvSpPr>
          <p:nvPr>
            <p:ph type="body" idx="2"/>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D66FC7-0C74-4F66-8E54-8962FA3C9C83}"/>
              </a:ext>
            </a:extLst>
          </p:cNvPr>
          <p:cNvSpPr>
            <a:spLocks noGrp="1"/>
          </p:cNvSpPr>
          <p:nvPr>
            <p:ph type="title"/>
          </p:nvPr>
        </p:nvSpPr>
        <p:spPr>
          <a:xfrm>
            <a:off x="1599188" y="1798281"/>
            <a:ext cx="2808000" cy="755700"/>
          </a:xfrm>
        </p:spPr>
        <p:txBody>
          <a:bodyPr/>
          <a:lstStyle/>
          <a:p>
            <a:r>
              <a:rPr lang="en-US" dirty="0"/>
              <a:t>Example Pathway</a:t>
            </a:r>
          </a:p>
        </p:txBody>
      </p:sp>
      <p:pic>
        <p:nvPicPr>
          <p:cNvPr id="1026" name="Picture 2" descr="https://docs.google.com/drawings/d/spegYOdMHomEFe9QMsforSQ/image?w=624&amp;h=376&amp;rev=417&amp;ac=1&amp;parent=1EdtzuNSRnqt5rRENh7LYc7MgLe1po7gYNyb46CTkhaM">
            <a:extLst>
              <a:ext uri="{FF2B5EF4-FFF2-40B4-BE49-F238E27FC236}">
                <a16:creationId xmlns:a16="http://schemas.microsoft.com/office/drawing/2014/main" id="{310FB08D-9A7D-4C17-AA5A-D22CF65DC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849" y="0"/>
            <a:ext cx="6882303" cy="414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872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4"/>
          <p:cNvSpPr txBox="1">
            <a:spLocks noGrp="1"/>
          </p:cNvSpPr>
          <p:nvPr>
            <p:ph type="title"/>
          </p:nvPr>
        </p:nvSpPr>
        <p:spPr>
          <a:xfrm>
            <a:off x="706465" y="1559503"/>
            <a:ext cx="1463040" cy="608012"/>
          </a:xfrm>
          <a:prstGeom prst="rect">
            <a:avLst/>
          </a:prstGeom>
          <a:noFill/>
          <a:ln>
            <a:noFill/>
          </a:ln>
        </p:spPr>
        <p:txBody>
          <a:bodyPr spcFirstLastPara="1" wrap="square" lIns="91425" tIns="91425" rIns="91425" bIns="91425" anchor="b" anchorCtr="0">
            <a:noAutofit/>
          </a:bodyPr>
          <a:lstStyle/>
          <a:p>
            <a:pPr marL="0" lvl="0" indent="0" algn="l" rtl="0">
              <a:lnSpc>
                <a:spcPct val="85000"/>
              </a:lnSpc>
              <a:spcBef>
                <a:spcPts val="0"/>
              </a:spcBef>
              <a:spcAft>
                <a:spcPts val="0"/>
              </a:spcAft>
              <a:buClr>
                <a:srgbClr val="3F3F3F"/>
              </a:buClr>
              <a:buSzPts val="2400"/>
              <a:buFont typeface="Calibri"/>
              <a:buNone/>
            </a:pPr>
            <a:r>
              <a:rPr lang="en" sz="2500" b="1" cap="small">
                <a:latin typeface="Calibri"/>
                <a:ea typeface="Calibri"/>
                <a:cs typeface="Calibri"/>
                <a:sym typeface="Calibri"/>
              </a:rPr>
              <a:t>Week 2</a:t>
            </a:r>
            <a:endParaRPr/>
          </a:p>
        </p:txBody>
      </p:sp>
      <p:sp>
        <p:nvSpPr>
          <p:cNvPr id="254" name="Google Shape;254;p14"/>
          <p:cNvSpPr txBox="1">
            <a:spLocks noGrp="1"/>
          </p:cNvSpPr>
          <p:nvPr>
            <p:ph type="body" idx="1"/>
          </p:nvPr>
        </p:nvSpPr>
        <p:spPr>
          <a:xfrm>
            <a:off x="3168000" y="2167515"/>
            <a:ext cx="2808000" cy="2488305"/>
          </a:xfrm>
          <a:prstGeom prst="rect">
            <a:avLst/>
          </a:prstGeom>
          <a:noFill/>
          <a:ln w="9525" cap="flat" cmpd="sng">
            <a:solidFill>
              <a:srgbClr val="DF9677"/>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SzPts val="1200"/>
              <a:buChar char="●"/>
            </a:pPr>
            <a:r>
              <a:rPr lang="en" sz="2000"/>
              <a:t>Merge rationales</a:t>
            </a:r>
            <a:endParaRPr/>
          </a:p>
          <a:p>
            <a:pPr marL="457200" lvl="0" indent="-228600" algn="l" rtl="0">
              <a:lnSpc>
                <a:spcPct val="90000"/>
              </a:lnSpc>
              <a:spcBef>
                <a:spcPts val="0"/>
              </a:spcBef>
              <a:spcAft>
                <a:spcPts val="0"/>
              </a:spcAft>
              <a:buSzPts val="1200"/>
              <a:buNone/>
            </a:pPr>
            <a:endParaRPr sz="2000"/>
          </a:p>
          <a:p>
            <a:pPr marL="457200" lvl="0" indent="-304800" algn="l" rtl="0">
              <a:lnSpc>
                <a:spcPct val="90000"/>
              </a:lnSpc>
              <a:spcBef>
                <a:spcPts val="0"/>
              </a:spcBef>
              <a:spcAft>
                <a:spcPts val="0"/>
              </a:spcAft>
              <a:buSzPts val="1200"/>
              <a:buChar char="●"/>
            </a:pPr>
            <a:r>
              <a:rPr lang="en" sz="2000"/>
              <a:t>Create a single algorithm</a:t>
            </a:r>
            <a:endParaRPr/>
          </a:p>
          <a:p>
            <a:pPr marL="152400" lvl="0" indent="0" algn="l" rtl="0">
              <a:lnSpc>
                <a:spcPct val="90000"/>
              </a:lnSpc>
              <a:spcBef>
                <a:spcPts val="0"/>
              </a:spcBef>
              <a:spcAft>
                <a:spcPts val="0"/>
              </a:spcAft>
              <a:buSzPts val="1200"/>
              <a:buNone/>
            </a:pPr>
            <a:endParaRPr sz="2000"/>
          </a:p>
          <a:p>
            <a:pPr marL="152400" lvl="0" indent="0" algn="l" rtl="0">
              <a:lnSpc>
                <a:spcPct val="90000"/>
              </a:lnSpc>
              <a:spcBef>
                <a:spcPts val="0"/>
              </a:spcBef>
              <a:spcAft>
                <a:spcPts val="0"/>
              </a:spcAft>
              <a:buSzPts val="1200"/>
              <a:buNone/>
            </a:pPr>
            <a:endParaRPr sz="2000"/>
          </a:p>
          <a:p>
            <a:pPr marL="457200" lvl="0" indent="-304800" algn="l" rtl="0">
              <a:lnSpc>
                <a:spcPct val="90000"/>
              </a:lnSpc>
              <a:spcBef>
                <a:spcPts val="0"/>
              </a:spcBef>
              <a:spcAft>
                <a:spcPts val="0"/>
              </a:spcAft>
              <a:buSzPts val="1200"/>
              <a:buFont typeface="Noto Sans Symbols"/>
              <a:buChar char="❖"/>
            </a:pPr>
            <a:r>
              <a:rPr lang="en" sz="2000"/>
              <a:t>Team PowerPoint</a:t>
            </a:r>
            <a:endParaRPr/>
          </a:p>
          <a:p>
            <a:pPr marL="152400" lvl="0" indent="0" algn="l" rtl="0">
              <a:lnSpc>
                <a:spcPct val="90000"/>
              </a:lnSpc>
              <a:spcBef>
                <a:spcPts val="0"/>
              </a:spcBef>
              <a:spcAft>
                <a:spcPts val="0"/>
              </a:spcAft>
              <a:buSzPts val="1200"/>
              <a:buNone/>
            </a:pPr>
            <a:endParaRPr sz="2000"/>
          </a:p>
          <a:p>
            <a:pPr marL="0" lvl="0" indent="0" algn="l" rtl="0">
              <a:lnSpc>
                <a:spcPct val="90000"/>
              </a:lnSpc>
              <a:spcBef>
                <a:spcPts val="1600"/>
              </a:spcBef>
              <a:spcAft>
                <a:spcPts val="0"/>
              </a:spcAft>
              <a:buSzPts val="1200"/>
              <a:buNone/>
            </a:pPr>
            <a:endParaRPr sz="1600">
              <a:latin typeface="Arial"/>
              <a:ea typeface="Arial"/>
              <a:cs typeface="Arial"/>
              <a:sym typeface="Arial"/>
            </a:endParaRPr>
          </a:p>
          <a:p>
            <a:pPr marL="0" lvl="0" indent="0" algn="l" rtl="0">
              <a:lnSpc>
                <a:spcPct val="90000"/>
              </a:lnSpc>
              <a:spcBef>
                <a:spcPts val="3200"/>
              </a:spcBef>
              <a:spcAft>
                <a:spcPts val="1600"/>
              </a:spcAft>
              <a:buSzPts val="1200"/>
              <a:buNone/>
            </a:pPr>
            <a:endParaRPr sz="1100">
              <a:latin typeface="Arial"/>
              <a:ea typeface="Arial"/>
              <a:cs typeface="Arial"/>
              <a:sym typeface="Arial"/>
            </a:endParaRPr>
          </a:p>
        </p:txBody>
      </p:sp>
      <p:sp>
        <p:nvSpPr>
          <p:cNvPr id="255" name="Google Shape;255;p14"/>
          <p:cNvSpPr txBox="1">
            <a:spLocks noGrp="1"/>
          </p:cNvSpPr>
          <p:nvPr>
            <p:ph type="title" idx="4294967295"/>
          </p:nvPr>
        </p:nvSpPr>
        <p:spPr>
          <a:xfrm>
            <a:off x="3922922" y="1719551"/>
            <a:ext cx="1298156" cy="447964"/>
          </a:xfrm>
          <a:prstGeom prst="rect">
            <a:avLst/>
          </a:prstGeom>
          <a:noFill/>
          <a:ln>
            <a:noFill/>
          </a:ln>
        </p:spPr>
        <p:txBody>
          <a:bodyPr spcFirstLastPara="1" wrap="square" lIns="91425" tIns="91425" rIns="91425" bIns="91425" anchor="b" anchorCtr="0">
            <a:noAutofit/>
          </a:bodyPr>
          <a:lstStyle/>
          <a:p>
            <a:pPr marL="0" lvl="0" indent="0" algn="ctr" rtl="0">
              <a:lnSpc>
                <a:spcPct val="85000"/>
              </a:lnSpc>
              <a:spcBef>
                <a:spcPts val="0"/>
              </a:spcBef>
              <a:spcAft>
                <a:spcPts val="0"/>
              </a:spcAft>
              <a:buClr>
                <a:srgbClr val="3F3F3F"/>
              </a:buClr>
              <a:buSzPts val="2500"/>
              <a:buFont typeface="Calibri"/>
              <a:buNone/>
            </a:pPr>
            <a:r>
              <a:rPr lang="en" sz="2500" b="1" cap="small">
                <a:latin typeface="Calibri"/>
                <a:ea typeface="Calibri"/>
                <a:cs typeface="Calibri"/>
                <a:sym typeface="Calibri"/>
              </a:rPr>
              <a:t>Week 3</a:t>
            </a:r>
            <a:endParaRPr sz="2500" b="1" cap="small">
              <a:latin typeface="Calibri"/>
              <a:ea typeface="Calibri"/>
              <a:cs typeface="Calibri"/>
              <a:sym typeface="Calibri"/>
            </a:endParaRPr>
          </a:p>
        </p:txBody>
      </p:sp>
      <p:sp>
        <p:nvSpPr>
          <p:cNvPr id="256" name="Google Shape;256;p14"/>
          <p:cNvSpPr txBox="1">
            <a:spLocks noGrp="1"/>
          </p:cNvSpPr>
          <p:nvPr>
            <p:ph type="body" idx="4294967295"/>
          </p:nvPr>
        </p:nvSpPr>
        <p:spPr>
          <a:xfrm>
            <a:off x="34635" y="2167515"/>
            <a:ext cx="2806700" cy="2488305"/>
          </a:xfrm>
          <a:prstGeom prst="rect">
            <a:avLst/>
          </a:prstGeom>
          <a:noFill/>
          <a:ln w="9525" cap="flat" cmpd="sng">
            <a:solidFill>
              <a:srgbClr val="DF9677"/>
            </a:solidFill>
            <a:prstDash val="solid"/>
            <a:round/>
            <a:headEnd type="none" w="sm" len="sm"/>
            <a:tailEnd type="none" w="sm" len="sm"/>
          </a:ln>
        </p:spPr>
        <p:txBody>
          <a:bodyPr spcFirstLastPara="1" wrap="square" lIns="91425" tIns="91425" rIns="91425" bIns="91425" anchor="t" anchorCtr="0">
            <a:noAutofit/>
          </a:bodyPr>
          <a:lstStyle/>
          <a:p>
            <a:pPr marL="68580" lvl="0" indent="-127000" algn="l" rtl="0">
              <a:lnSpc>
                <a:spcPct val="90000"/>
              </a:lnSpc>
              <a:spcBef>
                <a:spcPts val="900"/>
              </a:spcBef>
              <a:spcAft>
                <a:spcPts val="0"/>
              </a:spcAft>
              <a:buSzPts val="2000"/>
              <a:buFont typeface="Arial"/>
              <a:buChar char="•"/>
            </a:pPr>
            <a:r>
              <a:rPr lang="en" sz="2000" dirty="0"/>
              <a:t>Familiarize ourselves with the ITRUST </a:t>
            </a:r>
            <a:endParaRPr dirty="0"/>
          </a:p>
          <a:p>
            <a:pPr marL="68580" lvl="0" indent="-127000" algn="l" rtl="0">
              <a:lnSpc>
                <a:spcPct val="90000"/>
              </a:lnSpc>
              <a:spcBef>
                <a:spcPts val="1750"/>
              </a:spcBef>
              <a:spcAft>
                <a:spcPts val="0"/>
              </a:spcAft>
              <a:buSzPts val="2000"/>
              <a:buFont typeface="Arial"/>
              <a:buChar char="•"/>
            </a:pPr>
            <a:r>
              <a:rPr lang="en" sz="2000" dirty="0"/>
              <a:t>Independently derive a rationale for injecting XSS vector vulnerabilities in ITRUST</a:t>
            </a:r>
            <a:endParaRPr dirty="0"/>
          </a:p>
          <a:p>
            <a:pPr marL="0" lvl="0" indent="0" algn="l" rtl="0">
              <a:lnSpc>
                <a:spcPct val="90000"/>
              </a:lnSpc>
              <a:spcBef>
                <a:spcPts val="1600"/>
              </a:spcBef>
              <a:spcAft>
                <a:spcPts val="0"/>
              </a:spcAft>
              <a:buSzPts val="1600"/>
              <a:buNone/>
            </a:pPr>
            <a:endParaRPr sz="1600" dirty="0">
              <a:latin typeface="Arial"/>
              <a:ea typeface="Arial"/>
              <a:cs typeface="Arial"/>
              <a:sym typeface="Arial"/>
            </a:endParaRPr>
          </a:p>
        </p:txBody>
      </p:sp>
      <p:sp>
        <p:nvSpPr>
          <p:cNvPr id="257" name="Google Shape;257;p14"/>
          <p:cNvSpPr txBox="1">
            <a:spLocks noGrp="1"/>
          </p:cNvSpPr>
          <p:nvPr>
            <p:ph type="title" idx="4294967295"/>
          </p:nvPr>
        </p:nvSpPr>
        <p:spPr>
          <a:xfrm>
            <a:off x="7056143" y="1719551"/>
            <a:ext cx="1298156" cy="447964"/>
          </a:xfrm>
          <a:prstGeom prst="rect">
            <a:avLst/>
          </a:prstGeom>
          <a:noFill/>
          <a:ln>
            <a:noFill/>
          </a:ln>
        </p:spPr>
        <p:txBody>
          <a:bodyPr spcFirstLastPara="1" wrap="square" lIns="91425" tIns="91425" rIns="91425" bIns="91425" anchor="b" anchorCtr="0">
            <a:noAutofit/>
          </a:bodyPr>
          <a:lstStyle/>
          <a:p>
            <a:pPr marL="0" lvl="0" indent="0" algn="l" rtl="0">
              <a:lnSpc>
                <a:spcPct val="85000"/>
              </a:lnSpc>
              <a:spcBef>
                <a:spcPts val="0"/>
              </a:spcBef>
              <a:spcAft>
                <a:spcPts val="0"/>
              </a:spcAft>
              <a:buClr>
                <a:srgbClr val="3F3F3F"/>
              </a:buClr>
              <a:buSzPts val="2500"/>
              <a:buFont typeface="Calibri"/>
              <a:buNone/>
            </a:pPr>
            <a:r>
              <a:rPr lang="en" sz="2500" b="1" cap="small">
                <a:latin typeface="Calibri"/>
                <a:ea typeface="Calibri"/>
                <a:cs typeface="Calibri"/>
                <a:sym typeface="Calibri"/>
              </a:rPr>
              <a:t>Week 4</a:t>
            </a:r>
            <a:endParaRPr sz="2500" b="1" cap="small">
              <a:latin typeface="Calibri"/>
              <a:ea typeface="Calibri"/>
              <a:cs typeface="Calibri"/>
              <a:sym typeface="Calibri"/>
            </a:endParaRPr>
          </a:p>
        </p:txBody>
      </p:sp>
      <p:sp>
        <p:nvSpPr>
          <p:cNvPr id="258" name="Google Shape;258;p14"/>
          <p:cNvSpPr txBox="1">
            <a:spLocks noGrp="1"/>
          </p:cNvSpPr>
          <p:nvPr>
            <p:ph type="body" idx="4294967295"/>
          </p:nvPr>
        </p:nvSpPr>
        <p:spPr>
          <a:xfrm>
            <a:off x="6301078" y="2167515"/>
            <a:ext cx="2808287" cy="2488305"/>
          </a:xfrm>
          <a:prstGeom prst="rect">
            <a:avLst/>
          </a:prstGeom>
          <a:noFill/>
          <a:ln w="9525" cap="flat" cmpd="sng">
            <a:solidFill>
              <a:srgbClr val="DF9677"/>
            </a:solidFill>
            <a:prstDash val="solid"/>
            <a:round/>
            <a:headEnd type="none" w="sm" len="sm"/>
            <a:tailEnd type="none" w="sm" len="sm"/>
          </a:ln>
        </p:spPr>
        <p:txBody>
          <a:bodyPr spcFirstLastPara="1" wrap="square" lIns="91425" tIns="91425" rIns="91425" bIns="91425" anchor="t" anchorCtr="0">
            <a:noAutofit/>
          </a:bodyPr>
          <a:lstStyle/>
          <a:p>
            <a:pPr marL="288036" lvl="1" indent="-137159" algn="l" rtl="0">
              <a:lnSpc>
                <a:spcPct val="90000"/>
              </a:lnSpc>
              <a:spcBef>
                <a:spcPts val="0"/>
              </a:spcBef>
              <a:spcAft>
                <a:spcPts val="0"/>
              </a:spcAft>
              <a:buSzPts val="2000"/>
              <a:buFont typeface="Arial"/>
              <a:buChar char="•"/>
            </a:pPr>
            <a:r>
              <a:rPr lang="en" sz="2000"/>
              <a:t>Coding an algorithm that can detect vulnerabilities on iTrust</a:t>
            </a:r>
            <a:endParaRPr sz="2000"/>
          </a:p>
          <a:p>
            <a:pPr marL="0" lvl="0" indent="0" algn="l" rtl="0">
              <a:lnSpc>
                <a:spcPct val="90000"/>
              </a:lnSpc>
              <a:spcBef>
                <a:spcPts val="1600"/>
              </a:spcBef>
              <a:spcAft>
                <a:spcPts val="0"/>
              </a:spcAft>
              <a:buSzPts val="2000"/>
              <a:buNone/>
            </a:pPr>
            <a:endParaRPr sz="2000"/>
          </a:p>
          <a:p>
            <a:pPr marL="457200" lvl="0" indent="-342900" algn="l" rtl="0">
              <a:lnSpc>
                <a:spcPct val="90000"/>
              </a:lnSpc>
              <a:spcBef>
                <a:spcPts val="1600"/>
              </a:spcBef>
              <a:spcAft>
                <a:spcPts val="0"/>
              </a:spcAft>
              <a:buSzPts val="1800"/>
              <a:buFont typeface="Noto Sans Symbols"/>
              <a:buChar char="❖"/>
            </a:pPr>
            <a:r>
              <a:rPr lang="en" sz="2000"/>
              <a:t>Research Paper Draft</a:t>
            </a:r>
            <a:endParaRPr sz="2000"/>
          </a:p>
        </p:txBody>
      </p:sp>
      <p:sp>
        <p:nvSpPr>
          <p:cNvPr id="259" name="Google Shape;259;p14"/>
          <p:cNvSpPr txBox="1">
            <a:spLocks noGrp="1"/>
          </p:cNvSpPr>
          <p:nvPr>
            <p:ph type="title" idx="4294967295"/>
          </p:nvPr>
        </p:nvSpPr>
        <p:spPr>
          <a:xfrm>
            <a:off x="311149" y="382299"/>
            <a:ext cx="8521700" cy="608012"/>
          </a:xfrm>
          <a:prstGeom prst="rect">
            <a:avLst/>
          </a:prstGeom>
          <a:noFill/>
          <a:ln>
            <a:noFill/>
          </a:ln>
        </p:spPr>
        <p:txBody>
          <a:bodyPr spcFirstLastPara="1" wrap="square" lIns="91425" tIns="91425" rIns="91425" bIns="91425" anchor="b" anchorCtr="0">
            <a:noAutofit/>
          </a:bodyPr>
          <a:lstStyle/>
          <a:p>
            <a:pPr marL="0" lvl="0" indent="0" algn="ctr" rtl="0">
              <a:lnSpc>
                <a:spcPct val="85000"/>
              </a:lnSpc>
              <a:spcBef>
                <a:spcPts val="0"/>
              </a:spcBef>
              <a:spcAft>
                <a:spcPts val="0"/>
              </a:spcAft>
              <a:buClr>
                <a:srgbClr val="3F3F3F"/>
              </a:buClr>
              <a:buSzPts val="3600"/>
              <a:buFont typeface="Arial"/>
              <a:buNone/>
            </a:pPr>
            <a:r>
              <a:rPr lang="en" b="1" cap="small">
                <a:latin typeface="Arial"/>
                <a:ea typeface="Arial"/>
                <a:cs typeface="Arial"/>
                <a:sym typeface="Arial"/>
              </a:rPr>
              <a:t>Objectives</a:t>
            </a:r>
            <a:endParaRPr b="1" cap="sma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760404" y="1761115"/>
            <a:ext cx="1355162" cy="406400"/>
          </a:xfrm>
          <a:prstGeom prst="rect">
            <a:avLst/>
          </a:prstGeom>
          <a:noFill/>
          <a:ln>
            <a:noFill/>
          </a:ln>
        </p:spPr>
        <p:txBody>
          <a:bodyPr spcFirstLastPara="1" wrap="square" lIns="91425" tIns="91425" rIns="91425" bIns="91425" anchor="b" anchorCtr="0">
            <a:noAutofit/>
          </a:bodyPr>
          <a:lstStyle/>
          <a:p>
            <a:pPr marL="0" lvl="0" indent="0" algn="l" rtl="0">
              <a:lnSpc>
                <a:spcPct val="85000"/>
              </a:lnSpc>
              <a:spcBef>
                <a:spcPts val="0"/>
              </a:spcBef>
              <a:spcAft>
                <a:spcPts val="0"/>
              </a:spcAft>
              <a:buClr>
                <a:srgbClr val="3F3F3F"/>
              </a:buClr>
              <a:buSzPts val="2400"/>
              <a:buFont typeface="Calibri"/>
              <a:buNone/>
            </a:pPr>
            <a:r>
              <a:rPr lang="en" sz="2500" b="1" cap="small">
                <a:latin typeface="Calibri"/>
                <a:ea typeface="Calibri"/>
                <a:cs typeface="Calibri"/>
                <a:sym typeface="Calibri"/>
              </a:rPr>
              <a:t>Week 5</a:t>
            </a:r>
            <a:endParaRPr/>
          </a:p>
        </p:txBody>
      </p:sp>
      <p:sp>
        <p:nvSpPr>
          <p:cNvPr id="265" name="Google Shape;265;p15"/>
          <p:cNvSpPr txBox="1">
            <a:spLocks noGrp="1"/>
          </p:cNvSpPr>
          <p:nvPr>
            <p:ph type="body" idx="1"/>
          </p:nvPr>
        </p:nvSpPr>
        <p:spPr>
          <a:xfrm>
            <a:off x="3168000" y="2167515"/>
            <a:ext cx="2808000" cy="1940357"/>
          </a:xfrm>
          <a:prstGeom prst="rect">
            <a:avLst/>
          </a:prstGeom>
          <a:noFill/>
          <a:ln w="9525" cap="flat" cmpd="sng">
            <a:solidFill>
              <a:srgbClr val="DF9677"/>
            </a:solidFill>
            <a:prstDash val="solid"/>
            <a:round/>
            <a:headEnd type="none" w="sm" len="sm"/>
            <a:tailEnd type="none" w="sm" len="sm"/>
          </a:ln>
        </p:spPr>
        <p:txBody>
          <a:bodyPr spcFirstLastPara="1" wrap="square" lIns="91425" tIns="91425" rIns="91425" bIns="91425" anchor="t" anchorCtr="0">
            <a:noAutofit/>
          </a:bodyPr>
          <a:lstStyle/>
          <a:p>
            <a:pPr marL="171450" lvl="0" indent="-95250" algn="l" rtl="0">
              <a:lnSpc>
                <a:spcPct val="90000"/>
              </a:lnSpc>
              <a:spcBef>
                <a:spcPts val="0"/>
              </a:spcBef>
              <a:spcAft>
                <a:spcPts val="0"/>
              </a:spcAft>
              <a:buSzPts val="1200"/>
              <a:buFont typeface="Arial"/>
              <a:buNone/>
            </a:pPr>
            <a:endParaRPr sz="2000"/>
          </a:p>
          <a:p>
            <a:pPr marL="171450" lvl="0" indent="-171450" algn="l" rtl="0">
              <a:lnSpc>
                <a:spcPct val="90000"/>
              </a:lnSpc>
              <a:spcBef>
                <a:spcPts val="0"/>
              </a:spcBef>
              <a:spcAft>
                <a:spcPts val="0"/>
              </a:spcAft>
              <a:buSzPts val="1200"/>
              <a:buFont typeface="Arial"/>
              <a:buChar char="•"/>
            </a:pPr>
            <a:r>
              <a:rPr lang="en" sz="2000"/>
              <a:t>Finalize deliverables</a:t>
            </a:r>
            <a:endParaRPr/>
          </a:p>
          <a:p>
            <a:pPr marL="171450" lvl="0" indent="-95250" algn="l" rtl="0">
              <a:lnSpc>
                <a:spcPct val="90000"/>
              </a:lnSpc>
              <a:spcBef>
                <a:spcPts val="0"/>
              </a:spcBef>
              <a:spcAft>
                <a:spcPts val="0"/>
              </a:spcAft>
              <a:buSzPts val="1200"/>
              <a:buFont typeface="Arial"/>
              <a:buNone/>
            </a:pPr>
            <a:endParaRPr sz="2000"/>
          </a:p>
        </p:txBody>
      </p:sp>
      <p:sp>
        <p:nvSpPr>
          <p:cNvPr id="266" name="Google Shape;266;p15"/>
          <p:cNvSpPr txBox="1">
            <a:spLocks noGrp="1"/>
          </p:cNvSpPr>
          <p:nvPr>
            <p:ph type="title" idx="4294967295"/>
          </p:nvPr>
        </p:nvSpPr>
        <p:spPr>
          <a:xfrm>
            <a:off x="3968642" y="1719551"/>
            <a:ext cx="1206716" cy="447964"/>
          </a:xfrm>
          <a:prstGeom prst="rect">
            <a:avLst/>
          </a:prstGeom>
          <a:noFill/>
          <a:ln>
            <a:noFill/>
          </a:ln>
        </p:spPr>
        <p:txBody>
          <a:bodyPr spcFirstLastPara="1" wrap="square" lIns="91425" tIns="91425" rIns="91425" bIns="91425" anchor="b" anchorCtr="0">
            <a:noAutofit/>
          </a:bodyPr>
          <a:lstStyle/>
          <a:p>
            <a:pPr marL="0" lvl="0" indent="0" algn="ctr" rtl="0">
              <a:lnSpc>
                <a:spcPct val="85000"/>
              </a:lnSpc>
              <a:spcBef>
                <a:spcPts val="0"/>
              </a:spcBef>
              <a:spcAft>
                <a:spcPts val="0"/>
              </a:spcAft>
              <a:buClr>
                <a:srgbClr val="3F3F3F"/>
              </a:buClr>
              <a:buSzPts val="2500"/>
              <a:buFont typeface="Calibri"/>
              <a:buNone/>
            </a:pPr>
            <a:r>
              <a:rPr lang="en" sz="2500" b="1" cap="small">
                <a:latin typeface="Calibri"/>
                <a:ea typeface="Calibri"/>
                <a:cs typeface="Calibri"/>
                <a:sym typeface="Calibri"/>
              </a:rPr>
              <a:t>Week 6</a:t>
            </a:r>
            <a:endParaRPr sz="2500" b="1" cap="small">
              <a:latin typeface="Calibri"/>
              <a:ea typeface="Calibri"/>
              <a:cs typeface="Calibri"/>
              <a:sym typeface="Calibri"/>
            </a:endParaRPr>
          </a:p>
        </p:txBody>
      </p:sp>
      <p:sp>
        <p:nvSpPr>
          <p:cNvPr id="267" name="Google Shape;267;p15"/>
          <p:cNvSpPr txBox="1">
            <a:spLocks noGrp="1"/>
          </p:cNvSpPr>
          <p:nvPr>
            <p:ph type="body" idx="4294967295"/>
          </p:nvPr>
        </p:nvSpPr>
        <p:spPr>
          <a:xfrm>
            <a:off x="34635" y="2167515"/>
            <a:ext cx="2806700" cy="1940357"/>
          </a:xfrm>
          <a:prstGeom prst="rect">
            <a:avLst/>
          </a:prstGeom>
          <a:noFill/>
          <a:ln w="9525" cap="flat" cmpd="sng">
            <a:solidFill>
              <a:srgbClr val="DF9677"/>
            </a:solidFill>
            <a:prstDash val="solid"/>
            <a:round/>
            <a:headEnd type="none" w="sm" len="sm"/>
            <a:tailEnd type="none" w="sm" len="sm"/>
          </a:ln>
        </p:spPr>
        <p:txBody>
          <a:bodyPr spcFirstLastPara="1" wrap="square" lIns="91425" tIns="91425" rIns="91425" bIns="91425" anchor="t" anchorCtr="0">
            <a:noAutofit/>
          </a:bodyPr>
          <a:lstStyle/>
          <a:p>
            <a:pPr marL="288036" lvl="1" indent="-137159" algn="l" rtl="0">
              <a:lnSpc>
                <a:spcPct val="90000"/>
              </a:lnSpc>
              <a:spcBef>
                <a:spcPts val="0"/>
              </a:spcBef>
              <a:spcAft>
                <a:spcPts val="0"/>
              </a:spcAft>
              <a:buSzPts val="2000"/>
              <a:buFont typeface="Arial"/>
              <a:buChar char="•"/>
            </a:pPr>
            <a:r>
              <a:rPr lang="en" sz="2000"/>
              <a:t>Coding an algorithm that can detect vulnerabilities on iTrust</a:t>
            </a:r>
            <a:endParaRPr sz="2000"/>
          </a:p>
          <a:p>
            <a:pPr marL="457200" lvl="0" indent="-342900" algn="l" rtl="0">
              <a:lnSpc>
                <a:spcPct val="90000"/>
              </a:lnSpc>
              <a:spcBef>
                <a:spcPts val="1600"/>
              </a:spcBef>
              <a:spcAft>
                <a:spcPts val="0"/>
              </a:spcAft>
              <a:buSzPts val="1800"/>
              <a:buFont typeface="Noto Sans Symbols"/>
              <a:buChar char="❖"/>
            </a:pPr>
            <a:r>
              <a:rPr lang="en" sz="2000"/>
              <a:t>Refine Research Paper</a:t>
            </a:r>
            <a:endParaRPr/>
          </a:p>
          <a:p>
            <a:pPr marL="114300" lvl="0" indent="0" algn="l" rtl="0">
              <a:lnSpc>
                <a:spcPct val="90000"/>
              </a:lnSpc>
              <a:spcBef>
                <a:spcPts val="1600"/>
              </a:spcBef>
              <a:spcAft>
                <a:spcPts val="0"/>
              </a:spcAft>
              <a:buSzPts val="1800"/>
              <a:buNone/>
            </a:pPr>
            <a:endParaRPr sz="1600">
              <a:latin typeface="Arial"/>
              <a:ea typeface="Arial"/>
              <a:cs typeface="Arial"/>
              <a:sym typeface="Arial"/>
            </a:endParaRPr>
          </a:p>
        </p:txBody>
      </p:sp>
      <p:sp>
        <p:nvSpPr>
          <p:cNvPr id="268" name="Google Shape;268;p15"/>
          <p:cNvSpPr txBox="1">
            <a:spLocks noGrp="1"/>
          </p:cNvSpPr>
          <p:nvPr>
            <p:ph type="title" idx="4294967295"/>
          </p:nvPr>
        </p:nvSpPr>
        <p:spPr>
          <a:xfrm>
            <a:off x="7161842" y="1719551"/>
            <a:ext cx="1086758" cy="447964"/>
          </a:xfrm>
          <a:prstGeom prst="rect">
            <a:avLst/>
          </a:prstGeom>
          <a:noFill/>
          <a:ln>
            <a:noFill/>
          </a:ln>
        </p:spPr>
        <p:txBody>
          <a:bodyPr spcFirstLastPara="1" wrap="square" lIns="91425" tIns="91425" rIns="91425" bIns="91425" anchor="b" anchorCtr="0">
            <a:noAutofit/>
          </a:bodyPr>
          <a:lstStyle/>
          <a:p>
            <a:pPr marL="0" lvl="0" indent="0" algn="l" rtl="0">
              <a:lnSpc>
                <a:spcPct val="85000"/>
              </a:lnSpc>
              <a:spcBef>
                <a:spcPts val="0"/>
              </a:spcBef>
              <a:spcAft>
                <a:spcPts val="0"/>
              </a:spcAft>
              <a:buClr>
                <a:srgbClr val="3F3F3F"/>
              </a:buClr>
              <a:buSzPts val="2500"/>
              <a:buFont typeface="Calibri"/>
              <a:buNone/>
            </a:pPr>
            <a:r>
              <a:rPr lang="en" sz="2500" b="1" cap="small">
                <a:latin typeface="Calibri"/>
                <a:ea typeface="Calibri"/>
                <a:cs typeface="Calibri"/>
                <a:sym typeface="Calibri"/>
              </a:rPr>
              <a:t>Week 7</a:t>
            </a:r>
            <a:endParaRPr sz="2500" b="1" cap="small">
              <a:latin typeface="Calibri"/>
              <a:ea typeface="Calibri"/>
              <a:cs typeface="Calibri"/>
              <a:sym typeface="Calibri"/>
            </a:endParaRPr>
          </a:p>
        </p:txBody>
      </p:sp>
      <p:sp>
        <p:nvSpPr>
          <p:cNvPr id="269" name="Google Shape;269;p15"/>
          <p:cNvSpPr txBox="1">
            <a:spLocks noGrp="1"/>
          </p:cNvSpPr>
          <p:nvPr>
            <p:ph type="body" idx="4294967295"/>
          </p:nvPr>
        </p:nvSpPr>
        <p:spPr>
          <a:xfrm>
            <a:off x="6301078" y="2167515"/>
            <a:ext cx="2808287" cy="1940357"/>
          </a:xfrm>
          <a:prstGeom prst="rect">
            <a:avLst/>
          </a:prstGeom>
          <a:noFill/>
          <a:ln w="9525" cap="flat" cmpd="sng">
            <a:solidFill>
              <a:srgbClr val="DF967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000"/>
              <a:buNone/>
            </a:pPr>
            <a:r>
              <a:rPr lang="en" sz="2000"/>
              <a:t>Future research will be to generalize and apply the algorithm to other web applications.</a:t>
            </a:r>
            <a:endParaRPr/>
          </a:p>
          <a:p>
            <a:pPr marL="0" lvl="0" indent="0" algn="l" rtl="0">
              <a:lnSpc>
                <a:spcPct val="90000"/>
              </a:lnSpc>
              <a:spcBef>
                <a:spcPts val="0"/>
              </a:spcBef>
              <a:spcAft>
                <a:spcPts val="0"/>
              </a:spcAft>
              <a:buSzPts val="2000"/>
              <a:buNone/>
            </a:pPr>
            <a:endParaRPr sz="2000"/>
          </a:p>
          <a:p>
            <a:pPr marL="68580" lvl="0" indent="-127000" algn="l" rtl="0">
              <a:lnSpc>
                <a:spcPct val="90000"/>
              </a:lnSpc>
              <a:spcBef>
                <a:spcPts val="0"/>
              </a:spcBef>
              <a:spcAft>
                <a:spcPts val="0"/>
              </a:spcAft>
              <a:buSzPts val="2000"/>
              <a:buFont typeface="Noto Sans Symbols"/>
              <a:buChar char="❖"/>
            </a:pPr>
            <a:r>
              <a:rPr lang="en" sz="2000"/>
              <a:t>NSF Summary Report</a:t>
            </a:r>
            <a:endParaRPr/>
          </a:p>
          <a:p>
            <a:pPr marL="0" lvl="0" indent="0" algn="l" rtl="0">
              <a:lnSpc>
                <a:spcPct val="90000"/>
              </a:lnSpc>
              <a:spcBef>
                <a:spcPts val="0"/>
              </a:spcBef>
              <a:spcAft>
                <a:spcPts val="0"/>
              </a:spcAft>
              <a:buSzPts val="1600"/>
              <a:buNone/>
            </a:pPr>
            <a:endParaRPr sz="1600">
              <a:latin typeface="Arial"/>
              <a:ea typeface="Arial"/>
              <a:cs typeface="Arial"/>
              <a:sym typeface="Arial"/>
            </a:endParaRPr>
          </a:p>
        </p:txBody>
      </p:sp>
      <p:sp>
        <p:nvSpPr>
          <p:cNvPr id="270" name="Google Shape;270;p15"/>
          <p:cNvSpPr txBox="1">
            <a:spLocks noGrp="1"/>
          </p:cNvSpPr>
          <p:nvPr>
            <p:ph type="title" idx="4294967295"/>
          </p:nvPr>
        </p:nvSpPr>
        <p:spPr>
          <a:xfrm>
            <a:off x="311149" y="382299"/>
            <a:ext cx="8521700" cy="608012"/>
          </a:xfrm>
          <a:prstGeom prst="rect">
            <a:avLst/>
          </a:prstGeom>
          <a:noFill/>
          <a:ln>
            <a:noFill/>
          </a:ln>
        </p:spPr>
        <p:txBody>
          <a:bodyPr spcFirstLastPara="1" wrap="square" lIns="91425" tIns="91425" rIns="91425" bIns="91425" anchor="b" anchorCtr="0">
            <a:noAutofit/>
          </a:bodyPr>
          <a:lstStyle/>
          <a:p>
            <a:pPr marL="0" lvl="0" indent="0" algn="ctr" rtl="0">
              <a:lnSpc>
                <a:spcPct val="85000"/>
              </a:lnSpc>
              <a:spcBef>
                <a:spcPts val="0"/>
              </a:spcBef>
              <a:spcAft>
                <a:spcPts val="0"/>
              </a:spcAft>
              <a:buClr>
                <a:srgbClr val="3F3F3F"/>
              </a:buClr>
              <a:buSzPts val="3600"/>
              <a:buFont typeface="Arial"/>
              <a:buNone/>
            </a:pPr>
            <a:r>
              <a:rPr lang="en" b="1" cap="small">
                <a:latin typeface="Arial"/>
                <a:ea typeface="Arial"/>
                <a:cs typeface="Arial"/>
                <a:sym typeface="Arial"/>
              </a:rPr>
              <a:t>Objectives</a:t>
            </a:r>
            <a:endParaRPr b="1" cap="sma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body" idx="1"/>
          </p:nvPr>
        </p:nvSpPr>
        <p:spPr>
          <a:xfrm>
            <a:off x="813941" y="1624730"/>
            <a:ext cx="7516118" cy="27325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b="1" cap="small" dirty="0">
                <a:solidFill>
                  <a:schemeClr val="accent1"/>
                </a:solidFill>
                <a:latin typeface="Arial"/>
                <a:ea typeface="Arial"/>
                <a:cs typeface="Arial"/>
                <a:sym typeface="Arial"/>
              </a:rPr>
              <a:t>Topic: </a:t>
            </a:r>
            <a:r>
              <a:rPr lang="en" dirty="0">
                <a:latin typeface="Arial"/>
                <a:ea typeface="Arial"/>
                <a:cs typeface="Arial"/>
                <a:sym typeface="Arial"/>
              </a:rPr>
              <a:t>Comparing Functions</a:t>
            </a:r>
            <a:endParaRPr dirty="0"/>
          </a:p>
          <a:p>
            <a:pPr marL="0" lvl="0" indent="0" algn="l" rtl="0">
              <a:lnSpc>
                <a:spcPct val="90000"/>
              </a:lnSpc>
              <a:spcBef>
                <a:spcPts val="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0"/>
              </a:spcAft>
              <a:buSzPts val="1800"/>
              <a:buNone/>
            </a:pPr>
            <a:r>
              <a:rPr lang="en" b="1" cap="small" dirty="0">
                <a:solidFill>
                  <a:schemeClr val="accent1"/>
                </a:solidFill>
                <a:latin typeface="Arial"/>
                <a:ea typeface="Arial"/>
                <a:cs typeface="Arial"/>
                <a:sym typeface="Arial"/>
              </a:rPr>
              <a:t>Essential Questions: </a:t>
            </a:r>
            <a:endParaRPr dirty="0">
              <a:latin typeface="Arial"/>
              <a:ea typeface="Arial"/>
              <a:cs typeface="Arial"/>
              <a:sym typeface="Arial"/>
            </a:endParaRPr>
          </a:p>
          <a:p>
            <a:pPr marL="457200" lvl="0" indent="-342900" algn="l" rtl="0">
              <a:lnSpc>
                <a:spcPct val="90000"/>
              </a:lnSpc>
              <a:spcBef>
                <a:spcPts val="0"/>
              </a:spcBef>
              <a:spcAft>
                <a:spcPts val="0"/>
              </a:spcAft>
              <a:buSzPts val="1800"/>
              <a:buAutoNum type="arabicPeriod"/>
            </a:pPr>
            <a:r>
              <a:rPr lang="en" dirty="0">
                <a:latin typeface="Arial"/>
                <a:ea typeface="Arial"/>
                <a:cs typeface="Arial"/>
                <a:sym typeface="Arial"/>
              </a:rPr>
              <a:t>How do we respond to the zombie outbreak?</a:t>
            </a:r>
            <a:endParaRPr dirty="0">
              <a:latin typeface="Arial"/>
              <a:ea typeface="Arial"/>
              <a:cs typeface="Arial"/>
              <a:sym typeface="Arial"/>
            </a:endParaRPr>
          </a:p>
          <a:p>
            <a:pPr marL="457200" lvl="0" indent="-342900" algn="l" rtl="0">
              <a:lnSpc>
                <a:spcPct val="90000"/>
              </a:lnSpc>
              <a:spcBef>
                <a:spcPts val="0"/>
              </a:spcBef>
              <a:spcAft>
                <a:spcPts val="0"/>
              </a:spcAft>
              <a:buSzPts val="1800"/>
              <a:buAutoNum type="arabicPeriod"/>
            </a:pPr>
            <a:r>
              <a:rPr lang="en" dirty="0">
                <a:latin typeface="Arial"/>
                <a:ea typeface="Arial"/>
                <a:cs typeface="Arial"/>
                <a:sym typeface="Arial"/>
              </a:rPr>
              <a:t>How can we use our understandings of functions to survive the zombie outbreak?</a:t>
            </a:r>
            <a:endParaRPr dirty="0">
              <a:latin typeface="Arial"/>
              <a:ea typeface="Arial"/>
              <a:cs typeface="Arial"/>
              <a:sym typeface="Arial"/>
            </a:endParaRPr>
          </a:p>
          <a:p>
            <a:pPr marL="457200" lvl="0" indent="-342900" algn="l" rtl="0">
              <a:lnSpc>
                <a:spcPct val="90000"/>
              </a:lnSpc>
              <a:spcBef>
                <a:spcPts val="0"/>
              </a:spcBef>
              <a:spcAft>
                <a:spcPts val="0"/>
              </a:spcAft>
              <a:buSzPts val="1800"/>
              <a:buAutoNum type="arabicPeriod"/>
            </a:pPr>
            <a:r>
              <a:rPr lang="en" dirty="0">
                <a:latin typeface="Arial"/>
                <a:ea typeface="Arial"/>
                <a:cs typeface="Arial"/>
                <a:sym typeface="Arial"/>
              </a:rPr>
              <a:t>How does technology help us solve epidemiological problems?</a:t>
            </a:r>
            <a:endParaRPr dirty="0"/>
          </a:p>
          <a:p>
            <a:pPr marL="114300" lvl="0" indent="0" algn="l" rtl="0">
              <a:lnSpc>
                <a:spcPct val="90000"/>
              </a:lnSpc>
              <a:spcBef>
                <a:spcPts val="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1600"/>
              </a:spcAft>
              <a:buSzPts val="1800"/>
              <a:buNone/>
            </a:pPr>
            <a:r>
              <a:rPr lang="en" b="1" cap="small" dirty="0">
                <a:solidFill>
                  <a:schemeClr val="accent1"/>
                </a:solidFill>
                <a:latin typeface="Arial"/>
                <a:ea typeface="Arial"/>
                <a:cs typeface="Arial"/>
                <a:sym typeface="Arial"/>
              </a:rPr>
              <a:t>Challenge: </a:t>
            </a:r>
            <a:r>
              <a:rPr lang="en" dirty="0">
                <a:latin typeface="Arial"/>
                <a:ea typeface="Arial"/>
                <a:cs typeface="Arial"/>
                <a:sym typeface="Arial"/>
              </a:rPr>
              <a:t>Plot and justify a course of action to cure the zombie outbreak.</a:t>
            </a:r>
            <a:endParaRPr dirty="0">
              <a:latin typeface="Arial"/>
              <a:ea typeface="Arial"/>
              <a:cs typeface="Arial"/>
              <a:sym typeface="Arial"/>
            </a:endParaRPr>
          </a:p>
        </p:txBody>
      </p:sp>
      <p:sp>
        <p:nvSpPr>
          <p:cNvPr id="282" name="Google Shape;282;p17"/>
          <p:cNvSpPr txBox="1"/>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marL="0" marR="0" lvl="0" indent="0" algn="ctr" rtl="0">
              <a:lnSpc>
                <a:spcPct val="85000"/>
              </a:lnSpc>
              <a:spcBef>
                <a:spcPts val="0"/>
              </a:spcBef>
              <a:spcAft>
                <a:spcPts val="0"/>
              </a:spcAft>
              <a:buClr>
                <a:srgbClr val="3F3F3F"/>
              </a:buClr>
              <a:buSzPts val="3000"/>
              <a:buFont typeface="Arial"/>
              <a:buNone/>
            </a:pPr>
            <a:r>
              <a:rPr lang="en" sz="3600" b="1" i="0" u="none" strike="noStrike" cap="small" dirty="0">
                <a:solidFill>
                  <a:srgbClr val="3F3F3F"/>
                </a:solidFill>
                <a:latin typeface="Arial"/>
                <a:ea typeface="Arial"/>
                <a:cs typeface="Arial"/>
                <a:sym typeface="Arial"/>
              </a:rPr>
              <a:t>Classroom Plan</a:t>
            </a:r>
            <a:br>
              <a:rPr lang="en" sz="3600" b="0" i="0" u="none" strike="noStrike" cap="small" dirty="0">
                <a:solidFill>
                  <a:srgbClr val="3F3F3F"/>
                </a:solidFill>
                <a:latin typeface="Arial"/>
                <a:ea typeface="Arial"/>
                <a:cs typeface="Arial"/>
                <a:sym typeface="Arial"/>
              </a:rPr>
            </a:br>
            <a:r>
              <a:rPr lang="en" sz="2000" b="1" i="0" u="none" strike="noStrike" cap="small" dirty="0">
                <a:solidFill>
                  <a:schemeClr val="accent1"/>
                </a:solidFill>
                <a:latin typeface="Arial"/>
                <a:ea typeface="Arial"/>
                <a:cs typeface="Arial"/>
                <a:sym typeface="Arial"/>
              </a:rPr>
              <a:t>Eli Rolfes</a:t>
            </a:r>
            <a:endParaRPr sz="2000" b="1" i="0" u="none" strike="noStrike" cap="small" dirty="0">
              <a:solidFill>
                <a:schemeClr val="accen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One</a:t>
            </a:r>
            <a:br>
              <a:rPr lang="en-US" b="1" cap="small" dirty="0">
                <a:latin typeface="Arial"/>
                <a:ea typeface="Arial"/>
                <a:cs typeface="Arial"/>
                <a:sym typeface="Arial"/>
              </a:rPr>
            </a:br>
            <a:r>
              <a:rPr lang="en-US" sz="2000" b="1" cap="small" dirty="0">
                <a:solidFill>
                  <a:schemeClr val="accent1"/>
                </a:solidFill>
                <a:latin typeface="Arial"/>
                <a:ea typeface="Arial"/>
                <a:cs typeface="Arial"/>
                <a:sym typeface="Arial"/>
              </a:rPr>
              <a:t>Guided Questions Discovery</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559737"/>
          </a:xfrm>
          <a:prstGeom prst="rect">
            <a:avLst/>
          </a:prstGeom>
          <a:noFill/>
          <a:ln>
            <a:noFill/>
          </a:ln>
        </p:spPr>
        <p:txBody>
          <a:bodyPr spcFirstLastPara="1" wrap="square" lIns="91425" tIns="91425" rIns="91425" bIns="91425" anchor="t" anchorCtr="0">
            <a:noAutofit/>
          </a:bodyPr>
          <a:lstStyle/>
          <a:p>
            <a:pPr lvl="0"/>
            <a:r>
              <a:rPr lang="en-US" dirty="0"/>
              <a:t>Students will begin to analyze the data set to discover the functions involved</a:t>
            </a:r>
            <a:endParaRPr dirty="0">
              <a:latin typeface="Arial"/>
              <a:ea typeface="Arial"/>
              <a:cs typeface="Arial"/>
              <a:sym typeface="Arial"/>
            </a:endParaRPr>
          </a:p>
        </p:txBody>
      </p:sp>
      <p:pic>
        <p:nvPicPr>
          <p:cNvPr id="4" name="Picture 2" descr="https://lh3.googleusercontent.com/6moTUHKk2TN-uvT9KV7vEUI771vDj7q0Jb-1s_A8B_lGs1CrwuEFTMD5N0yIDvZSiuD2bFxnQWPh5QiG2WlfEyhtambeUWe12FahNgAaNUX6ahu9BM9i3m6FAtALPpP4usGqQ-Lg">
            <a:extLst>
              <a:ext uri="{FF2B5EF4-FFF2-40B4-BE49-F238E27FC236}">
                <a16:creationId xmlns:a16="http://schemas.microsoft.com/office/drawing/2014/main" id="{5493D34B-6B17-467D-849F-475C1D6560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0794" y="1882776"/>
            <a:ext cx="4248697" cy="262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76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Two</a:t>
            </a:r>
            <a:br>
              <a:rPr lang="en-US" b="1" cap="small" dirty="0">
                <a:latin typeface="Arial"/>
                <a:ea typeface="Arial"/>
                <a:cs typeface="Arial"/>
                <a:sym typeface="Arial"/>
              </a:rPr>
            </a:br>
            <a:r>
              <a:rPr lang="en-US" sz="2000" b="1" cap="small" dirty="0">
                <a:solidFill>
                  <a:schemeClr val="accent1"/>
                </a:solidFill>
                <a:latin typeface="Arial"/>
                <a:ea typeface="Arial"/>
                <a:cs typeface="Arial"/>
                <a:sym typeface="Arial"/>
              </a:rPr>
              <a:t>Career Research</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559737"/>
          </a:xfrm>
          <a:prstGeom prst="rect">
            <a:avLst/>
          </a:prstGeom>
          <a:noFill/>
          <a:ln>
            <a:noFill/>
          </a:ln>
        </p:spPr>
        <p:txBody>
          <a:bodyPr spcFirstLastPara="1" wrap="square" lIns="91425" tIns="91425" rIns="91425" bIns="91425" anchor="t" anchorCtr="0">
            <a:noAutofit/>
          </a:bodyPr>
          <a:lstStyle/>
          <a:p>
            <a:pPr lvl="0"/>
            <a:r>
              <a:rPr lang="en-US" dirty="0"/>
              <a:t>Students will conduct research into careers in public health</a:t>
            </a:r>
            <a:endParaRPr dirty="0">
              <a:latin typeface="Arial"/>
              <a:ea typeface="Arial"/>
              <a:cs typeface="Arial"/>
              <a:sym typeface="Arial"/>
            </a:endParaRPr>
          </a:p>
        </p:txBody>
      </p:sp>
      <p:pic>
        <p:nvPicPr>
          <p:cNvPr id="4" name="Content Placeholder 4" descr="A picture containing clipart&#10;&#10;Description automatically generated">
            <a:extLst>
              <a:ext uri="{FF2B5EF4-FFF2-40B4-BE49-F238E27FC236}">
                <a16:creationId xmlns:a16="http://schemas.microsoft.com/office/drawing/2014/main" id="{9AA14524-32FD-4B40-AC44-10788A71545A}"/>
              </a:ext>
            </a:extLst>
          </p:cNvPr>
          <p:cNvPicPr>
            <a:picLocks noChangeAspect="1"/>
          </p:cNvPicPr>
          <p:nvPr/>
        </p:nvPicPr>
        <p:blipFill>
          <a:blip r:embed="rId3"/>
          <a:stretch>
            <a:fillRect/>
          </a:stretch>
        </p:blipFill>
        <p:spPr>
          <a:xfrm>
            <a:off x="678985" y="1890401"/>
            <a:ext cx="3893015" cy="2189821"/>
          </a:xfrm>
          <a:prstGeom prst="rect">
            <a:avLst/>
          </a:prstGeom>
        </p:spPr>
      </p:pic>
      <p:pic>
        <p:nvPicPr>
          <p:cNvPr id="1026" name="Picture 2" descr="Image result for public health">
            <a:extLst>
              <a:ext uri="{FF2B5EF4-FFF2-40B4-BE49-F238E27FC236}">
                <a16:creationId xmlns:a16="http://schemas.microsoft.com/office/drawing/2014/main" id="{A2360C71-3D46-4DFD-B233-0D4AFC3F1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983" y="1949913"/>
            <a:ext cx="3771660" cy="248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5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675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Three</a:t>
            </a:r>
            <a:br>
              <a:rPr lang="en-US" b="1" cap="small" dirty="0">
                <a:latin typeface="Arial"/>
                <a:ea typeface="Arial"/>
                <a:cs typeface="Arial"/>
                <a:sym typeface="Arial"/>
              </a:rPr>
            </a:br>
            <a:r>
              <a:rPr lang="en-US" sz="2000" b="1" cap="small" dirty="0">
                <a:solidFill>
                  <a:schemeClr val="accent1"/>
                </a:solidFill>
                <a:latin typeface="Arial"/>
                <a:ea typeface="Arial"/>
                <a:cs typeface="Arial"/>
                <a:sym typeface="Arial"/>
              </a:rPr>
              <a:t>Plotting the cure</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559737"/>
          </a:xfrm>
          <a:prstGeom prst="rect">
            <a:avLst/>
          </a:prstGeom>
          <a:noFill/>
          <a:ln>
            <a:noFill/>
          </a:ln>
        </p:spPr>
        <p:txBody>
          <a:bodyPr spcFirstLastPara="1" wrap="square" lIns="91425" tIns="91425" rIns="91425" bIns="91425" anchor="t" anchorCtr="0">
            <a:noAutofit/>
          </a:bodyPr>
          <a:lstStyle/>
          <a:p>
            <a:pPr lvl="0"/>
            <a:r>
              <a:rPr lang="en-US" dirty="0"/>
              <a:t>Students will chart a path for curing the zombie outbreak based on functions</a:t>
            </a:r>
            <a:endParaRPr dirty="0">
              <a:latin typeface="Arial"/>
              <a:ea typeface="Arial"/>
              <a:cs typeface="Arial"/>
              <a:sym typeface="Arial"/>
            </a:endParaRPr>
          </a:p>
        </p:txBody>
      </p:sp>
      <p:pic>
        <p:nvPicPr>
          <p:cNvPr id="4" name="Content Placeholder 5">
            <a:extLst>
              <a:ext uri="{FF2B5EF4-FFF2-40B4-BE49-F238E27FC236}">
                <a16:creationId xmlns:a16="http://schemas.microsoft.com/office/drawing/2014/main" id="{ABAD109A-B76B-4169-AD2C-9F220499BA48}"/>
              </a:ext>
            </a:extLst>
          </p:cNvPr>
          <p:cNvPicPr>
            <a:picLocks noChangeAspect="1"/>
          </p:cNvPicPr>
          <p:nvPr/>
        </p:nvPicPr>
        <p:blipFill rotWithShape="1">
          <a:blip r:embed="rId3"/>
          <a:srcRect r="3" b="3118"/>
          <a:stretch/>
        </p:blipFill>
        <p:spPr>
          <a:xfrm>
            <a:off x="2574152" y="1788136"/>
            <a:ext cx="3240672" cy="2825739"/>
          </a:xfrm>
          <a:prstGeom prst="rect">
            <a:avLst/>
          </a:prstGeom>
          <a:noFill/>
          <a:ln w="12700">
            <a:noFill/>
          </a:ln>
        </p:spPr>
      </p:pic>
      <p:pic>
        <p:nvPicPr>
          <p:cNvPr id="5" name="Picture 4" descr="Image result for zombie clipart">
            <a:extLst>
              <a:ext uri="{FF2B5EF4-FFF2-40B4-BE49-F238E27FC236}">
                <a16:creationId xmlns:a16="http://schemas.microsoft.com/office/drawing/2014/main" id="{B2286402-C32C-4C36-9E12-F6303FD6B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676" y="2351709"/>
            <a:ext cx="1009768" cy="134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72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Four</a:t>
            </a:r>
            <a:br>
              <a:rPr lang="en-US" b="1" cap="small" dirty="0">
                <a:latin typeface="Arial"/>
                <a:ea typeface="Arial"/>
                <a:cs typeface="Arial"/>
                <a:sym typeface="Arial"/>
              </a:rPr>
            </a:br>
            <a:r>
              <a:rPr lang="en-US" sz="2000" b="1" cap="small" dirty="0">
                <a:solidFill>
                  <a:schemeClr val="accent1"/>
                </a:solidFill>
                <a:latin typeface="Arial"/>
                <a:ea typeface="Arial"/>
                <a:cs typeface="Arial"/>
                <a:sym typeface="Arial"/>
              </a:rPr>
              <a:t>Presentations</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559737"/>
          </a:xfrm>
          <a:prstGeom prst="rect">
            <a:avLst/>
          </a:prstGeom>
          <a:noFill/>
          <a:ln>
            <a:noFill/>
          </a:ln>
        </p:spPr>
        <p:txBody>
          <a:bodyPr spcFirstLastPara="1" wrap="square" lIns="91425" tIns="91425" rIns="91425" bIns="91425" anchor="t" anchorCtr="0">
            <a:noAutofit/>
          </a:bodyPr>
          <a:lstStyle/>
          <a:p>
            <a:pPr lvl="0"/>
            <a:r>
              <a:rPr lang="en-US" dirty="0"/>
              <a:t>Teams will present and justify their solutions to the zombie outbreak</a:t>
            </a:r>
            <a:endParaRPr dirty="0">
              <a:latin typeface="Arial"/>
              <a:ea typeface="Arial"/>
              <a:cs typeface="Arial"/>
              <a:sym typeface="Arial"/>
            </a:endParaRPr>
          </a:p>
        </p:txBody>
      </p:sp>
      <p:pic>
        <p:nvPicPr>
          <p:cNvPr id="4" name="Picture 3">
            <a:extLst>
              <a:ext uri="{FF2B5EF4-FFF2-40B4-BE49-F238E27FC236}">
                <a16:creationId xmlns:a16="http://schemas.microsoft.com/office/drawing/2014/main" id="{699E6609-8F97-466F-99BF-74B37F04636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14181" y="1948940"/>
            <a:ext cx="4315637" cy="2233342"/>
          </a:xfrm>
          <a:prstGeom prst="rect">
            <a:avLst/>
          </a:prstGeom>
        </p:spPr>
      </p:pic>
    </p:spTree>
    <p:extLst>
      <p:ext uri="{BB962C8B-B14F-4D97-AF65-F5344CB8AC3E}">
        <p14:creationId xmlns:p14="http://schemas.microsoft.com/office/powerpoint/2010/main" val="673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675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r>
              <a:rPr lang="en" b="1" cap="small" dirty="0">
                <a:latin typeface="Arial"/>
                <a:ea typeface="Arial"/>
                <a:cs typeface="Arial"/>
                <a:sym typeface="Arial"/>
              </a:rPr>
              <a:t>Classroom Plan</a:t>
            </a:r>
            <a:br>
              <a:rPr lang="en" cap="small" dirty="0">
                <a:latin typeface="Arial"/>
                <a:ea typeface="Arial"/>
                <a:cs typeface="Arial"/>
                <a:sym typeface="Arial"/>
              </a:rPr>
            </a:br>
            <a:r>
              <a:rPr lang="en" sz="2000" b="1" cap="small" dirty="0">
                <a:solidFill>
                  <a:schemeClr val="accent1"/>
                </a:solidFill>
                <a:latin typeface="Arial"/>
                <a:ea typeface="Arial"/>
                <a:cs typeface="Arial"/>
                <a:sym typeface="Arial"/>
              </a:rPr>
              <a:t>Elsheika Thompson</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028700"/>
            <a:ext cx="7431592" cy="360564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600"/>
              </a:spcBef>
              <a:spcAft>
                <a:spcPts val="0"/>
              </a:spcAft>
              <a:buSzPts val="1800"/>
              <a:buNone/>
            </a:pPr>
            <a:r>
              <a:rPr lang="en-US" sz="1700" b="1" cap="small" dirty="0">
                <a:solidFill>
                  <a:srgbClr val="C00000"/>
                </a:solidFill>
                <a:latin typeface="Arial"/>
                <a:ea typeface="Arial"/>
                <a:cs typeface="Arial"/>
                <a:sym typeface="Arial"/>
              </a:rPr>
              <a:t>The </a:t>
            </a:r>
            <a:r>
              <a:rPr lang="en" sz="1700" b="1" cap="small" dirty="0">
                <a:solidFill>
                  <a:srgbClr val="C00000"/>
                </a:solidFill>
                <a:latin typeface="Arial"/>
                <a:ea typeface="Arial"/>
                <a:cs typeface="Arial"/>
                <a:sym typeface="Arial"/>
              </a:rPr>
              <a:t>Hook</a:t>
            </a:r>
            <a:endParaRPr lang="en" sz="1700" dirty="0">
              <a:solidFill>
                <a:srgbClr val="C00000"/>
              </a:solidFill>
              <a:latin typeface="Arial"/>
              <a:ea typeface="Arial"/>
              <a:cs typeface="Arial"/>
              <a:sym typeface="Arial"/>
            </a:endParaRPr>
          </a:p>
          <a:p>
            <a:pPr marL="0" lvl="0" indent="0" algn="l" rtl="0">
              <a:lnSpc>
                <a:spcPct val="90000"/>
              </a:lnSpc>
              <a:spcBef>
                <a:spcPts val="1600"/>
              </a:spcBef>
              <a:spcAft>
                <a:spcPts val="0"/>
              </a:spcAft>
              <a:buSzPts val="1800"/>
              <a:buNone/>
            </a:pPr>
            <a:endParaRPr dirty="0"/>
          </a:p>
          <a:p>
            <a:pPr marL="0" lvl="0" indent="0" algn="l" rtl="0">
              <a:lnSpc>
                <a:spcPct val="90000"/>
              </a:lnSpc>
              <a:spcBef>
                <a:spcPts val="1600"/>
              </a:spcBef>
              <a:spcAft>
                <a:spcPts val="0"/>
              </a:spcAft>
              <a:buSzPts val="1800"/>
              <a:buNone/>
            </a:pPr>
            <a:r>
              <a:rPr lang="en" dirty="0">
                <a:latin typeface="Arial"/>
                <a:ea typeface="Arial"/>
                <a:cs typeface="Arial"/>
                <a:sym typeface="Arial"/>
              </a:rPr>
              <a:t> </a:t>
            </a:r>
            <a:endParaRPr dirty="0">
              <a:latin typeface="Arial"/>
              <a:ea typeface="Arial"/>
              <a:cs typeface="Arial"/>
              <a:sym typeface="Arial"/>
            </a:endParaRPr>
          </a:p>
          <a:p>
            <a:pPr marL="0" lvl="0" indent="0" algn="l" rtl="0">
              <a:lnSpc>
                <a:spcPct val="90000"/>
              </a:lnSpc>
              <a:spcBef>
                <a:spcPts val="160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1600"/>
              </a:spcAft>
              <a:buSzPts val="1800"/>
              <a:buNone/>
            </a:pPr>
            <a:endParaRPr dirty="0">
              <a:latin typeface="Arial"/>
              <a:ea typeface="Arial"/>
              <a:cs typeface="Arial"/>
              <a:sym typeface="Arial"/>
            </a:endParaRPr>
          </a:p>
        </p:txBody>
      </p:sp>
      <p:pic>
        <p:nvPicPr>
          <p:cNvPr id="7" name="Glass Window Bridge - Eleuthera, Bahamas .....................click HD!!!!!!">
            <a:hlinkClick r:id="" action="ppaction://media"/>
            <a:extLst>
              <a:ext uri="{FF2B5EF4-FFF2-40B4-BE49-F238E27FC236}">
                <a16:creationId xmlns:a16="http://schemas.microsoft.com/office/drawing/2014/main" id="{6BE03952-98DC-4A0E-ADA2-36BFAD1A849F}"/>
              </a:ext>
            </a:extLst>
          </p:cNvPr>
          <p:cNvPicPr>
            <a:picLocks noChangeAspect="1"/>
          </p:cNvPicPr>
          <p:nvPr>
            <a:videoFile r:link="rId1"/>
            <p:extLst>
              <p:ext uri="{DAA4B4D4-6D71-4841-9C94-3DE7FCFB9230}">
                <p14:media xmlns:p14="http://schemas.microsoft.com/office/powerpoint/2010/main" r:embed="rId2">
                  <p14:trim st="11000" end="90523.9"/>
                </p14:media>
              </p:ext>
            </p:extLst>
          </p:nvPr>
        </p:nvPicPr>
        <p:blipFill>
          <a:blip r:embed="rId5"/>
          <a:stretch>
            <a:fillRect/>
          </a:stretch>
        </p:blipFill>
        <p:spPr>
          <a:xfrm>
            <a:off x="2008294" y="1664789"/>
            <a:ext cx="5127413" cy="2884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One</a:t>
            </a:r>
            <a:br>
              <a:rPr lang="en-US" b="1" cap="small" dirty="0">
                <a:latin typeface="Arial"/>
                <a:ea typeface="Arial"/>
                <a:cs typeface="Arial"/>
                <a:sym typeface="Arial"/>
              </a:rPr>
            </a:br>
            <a:r>
              <a:rPr lang="en" sz="2000" b="1" cap="small" dirty="0">
                <a:solidFill>
                  <a:schemeClr val="accent1"/>
                </a:solidFill>
                <a:latin typeface="Arial"/>
                <a:ea typeface="Arial"/>
                <a:cs typeface="Arial"/>
                <a:sym typeface="Arial"/>
              </a:rPr>
              <a:t>Introduction to the Engineering Design P</a:t>
            </a:r>
            <a:r>
              <a:rPr lang="en-US" sz="2000" b="1" cap="small" dirty="0" err="1">
                <a:solidFill>
                  <a:schemeClr val="accent1"/>
                </a:solidFill>
                <a:latin typeface="Arial"/>
                <a:ea typeface="Arial"/>
                <a:cs typeface="Arial"/>
                <a:sym typeface="Arial"/>
              </a:rPr>
              <a:t>rocess</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559737"/>
          </a:xfrm>
          <a:prstGeom prst="rect">
            <a:avLst/>
          </a:prstGeom>
          <a:noFill/>
          <a:ln>
            <a:noFill/>
          </a:ln>
        </p:spPr>
        <p:txBody>
          <a:bodyPr spcFirstLastPara="1" wrap="square" lIns="91425" tIns="91425" rIns="91425" bIns="91425" anchor="t" anchorCtr="0">
            <a:noAutofit/>
          </a:bodyPr>
          <a:lstStyle/>
          <a:p>
            <a:pPr lvl="0"/>
            <a:r>
              <a:rPr lang="en-US" dirty="0"/>
              <a:t>Identify parts of the Engineering Design Process </a:t>
            </a:r>
          </a:p>
          <a:p>
            <a:pPr lvl="0"/>
            <a:r>
              <a:rPr lang="en-US" dirty="0"/>
              <a:t>Apply the Engineering Design Process through designing and building a model tower.</a:t>
            </a:r>
          </a:p>
          <a:p>
            <a:pPr marL="0" lvl="0" indent="0" algn="l" rtl="0">
              <a:lnSpc>
                <a:spcPct val="90000"/>
              </a:lnSpc>
              <a:spcBef>
                <a:spcPts val="160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1600"/>
              </a:spcAft>
              <a:buSzPts val="1800"/>
              <a:buNone/>
            </a:pPr>
            <a:endParaRPr dirty="0">
              <a:latin typeface="Arial"/>
              <a:ea typeface="Arial"/>
              <a:cs typeface="Arial"/>
              <a:sym typeface="Arial"/>
            </a:endParaRPr>
          </a:p>
        </p:txBody>
      </p:sp>
      <p:grpSp>
        <p:nvGrpSpPr>
          <p:cNvPr id="2" name="Group 1">
            <a:extLst>
              <a:ext uri="{FF2B5EF4-FFF2-40B4-BE49-F238E27FC236}">
                <a16:creationId xmlns:a16="http://schemas.microsoft.com/office/drawing/2014/main" id="{25424566-01B4-4959-86AA-467CF090F0BC}"/>
              </a:ext>
            </a:extLst>
          </p:cNvPr>
          <p:cNvGrpSpPr/>
          <p:nvPr/>
        </p:nvGrpSpPr>
        <p:grpSpPr>
          <a:xfrm>
            <a:off x="551863" y="2119745"/>
            <a:ext cx="8040275" cy="2514600"/>
            <a:chOff x="393764" y="2119745"/>
            <a:chExt cx="8040275" cy="2514600"/>
          </a:xfrm>
        </p:grpSpPr>
        <p:pic>
          <p:nvPicPr>
            <p:cNvPr id="1026" name="Picture 2" descr="Image result for paper tower of index cards">
              <a:extLst>
                <a:ext uri="{FF2B5EF4-FFF2-40B4-BE49-F238E27FC236}">
                  <a16:creationId xmlns:a16="http://schemas.microsoft.com/office/drawing/2014/main" id="{4E762A54-D770-4097-9C3E-97939A510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64" y="2119745"/>
              <a:ext cx="1819275" cy="25146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A1F6419-C3E5-4D26-81CE-5C3F32AE5926}"/>
                </a:ext>
              </a:extLst>
            </p:cNvPr>
            <p:cNvPicPr>
              <a:picLocks noChangeAspect="1"/>
            </p:cNvPicPr>
            <p:nvPr/>
          </p:nvPicPr>
          <p:blipFill>
            <a:blip r:embed="rId4"/>
            <a:stretch>
              <a:fillRect/>
            </a:stretch>
          </p:blipFill>
          <p:spPr>
            <a:xfrm>
              <a:off x="2974656" y="2416925"/>
              <a:ext cx="2878109" cy="1920240"/>
            </a:xfrm>
            <a:prstGeom prst="rect">
              <a:avLst/>
            </a:prstGeom>
            <a:ln w="38100">
              <a:solidFill>
                <a:srgbClr val="C00000"/>
              </a:solidFill>
            </a:ln>
          </p:spPr>
        </p:pic>
        <p:pic>
          <p:nvPicPr>
            <p:cNvPr id="1028" name="Picture 4" descr="Image result for paper tower of index cards">
              <a:extLst>
                <a:ext uri="{FF2B5EF4-FFF2-40B4-BE49-F238E27FC236}">
                  <a16:creationId xmlns:a16="http://schemas.microsoft.com/office/drawing/2014/main" id="{695B44C0-2C5A-4C33-BB0B-897A3874180B}"/>
                </a:ext>
              </a:extLst>
            </p:cNvPr>
            <p:cNvPicPr>
              <a:picLocks noChangeArrowheads="1"/>
            </p:cNvPicPr>
            <p:nvPr/>
          </p:nvPicPr>
          <p:blipFill rotWithShape="1">
            <a:blip r:embed="rId5">
              <a:extLst>
                <a:ext uri="{28A0092B-C50C-407E-A947-70E740481C1C}">
                  <a14:useLocalDpi xmlns:a14="http://schemas.microsoft.com/office/drawing/2010/main" val="0"/>
                </a:ext>
              </a:extLst>
            </a:blip>
            <a:srcRect l="2956" t="3486" r="3965" b="2903"/>
            <a:stretch/>
          </p:blipFill>
          <p:spPr bwMode="auto">
            <a:xfrm>
              <a:off x="6614383" y="2119745"/>
              <a:ext cx="1819656" cy="25146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486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5d13899cc6_0_2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r>
              <a:rPr lang="en" b="1" cap="small">
                <a:latin typeface="Arial"/>
                <a:ea typeface="Arial"/>
                <a:cs typeface="Arial"/>
                <a:sym typeface="Arial"/>
              </a:rPr>
              <a:t>Elsheika Thompson</a:t>
            </a:r>
            <a:endParaRPr b="1" cap="small">
              <a:latin typeface="Arial"/>
              <a:ea typeface="Arial"/>
              <a:cs typeface="Arial"/>
              <a:sym typeface="Arial"/>
            </a:endParaRPr>
          </a:p>
        </p:txBody>
      </p:sp>
      <p:sp>
        <p:nvSpPr>
          <p:cNvPr id="150" name="Google Shape;150;g5d13899cc6_0_20"/>
          <p:cNvSpPr txBox="1">
            <a:spLocks noGrp="1"/>
          </p:cNvSpPr>
          <p:nvPr>
            <p:ph type="body" idx="1"/>
          </p:nvPr>
        </p:nvSpPr>
        <p:spPr>
          <a:xfrm>
            <a:off x="822959" y="1384301"/>
            <a:ext cx="3703320" cy="3017520"/>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0"/>
              </a:spcBef>
              <a:spcAft>
                <a:spcPts val="0"/>
              </a:spcAft>
              <a:buNone/>
            </a:pPr>
            <a:endParaRPr lang="en" sz="2400" dirty="0"/>
          </a:p>
          <a:p>
            <a:pPr marL="457200" lvl="0" indent="0" algn="l" rtl="0">
              <a:lnSpc>
                <a:spcPct val="90000"/>
              </a:lnSpc>
              <a:spcBef>
                <a:spcPts val="0"/>
              </a:spcBef>
              <a:spcAft>
                <a:spcPts val="0"/>
              </a:spcAft>
              <a:buNone/>
            </a:pPr>
            <a:endParaRPr lang="en" sz="2400" dirty="0"/>
          </a:p>
          <a:p>
            <a:pPr marL="457200" lvl="0" indent="0" algn="l" rtl="0">
              <a:lnSpc>
                <a:spcPct val="90000"/>
              </a:lnSpc>
              <a:spcBef>
                <a:spcPts val="0"/>
              </a:spcBef>
              <a:spcAft>
                <a:spcPts val="0"/>
              </a:spcAft>
              <a:buNone/>
            </a:pPr>
            <a:r>
              <a:rPr lang="en" sz="2400" dirty="0"/>
              <a:t>Algebra 1 Teacher</a:t>
            </a:r>
            <a:endParaRPr sz="2400" dirty="0"/>
          </a:p>
          <a:p>
            <a:pPr marL="457200" lvl="0" indent="0" algn="l" rtl="0">
              <a:lnSpc>
                <a:spcPct val="90000"/>
              </a:lnSpc>
              <a:spcBef>
                <a:spcPts val="0"/>
              </a:spcBef>
              <a:spcAft>
                <a:spcPts val="0"/>
              </a:spcAft>
              <a:buNone/>
            </a:pPr>
            <a:r>
              <a:rPr lang="en" sz="2400" dirty="0"/>
              <a:t>Beechwood High School</a:t>
            </a:r>
            <a:endParaRPr sz="2400" dirty="0"/>
          </a:p>
          <a:p>
            <a:pPr marL="457200" lvl="0" indent="0" algn="l" rtl="0">
              <a:lnSpc>
                <a:spcPct val="90000"/>
              </a:lnSpc>
              <a:spcBef>
                <a:spcPts val="0"/>
              </a:spcBef>
              <a:spcAft>
                <a:spcPts val="0"/>
              </a:spcAft>
              <a:buNone/>
            </a:pPr>
            <a:r>
              <a:rPr lang="en" sz="2400" dirty="0"/>
              <a:t>Fort Mitchell, KY</a:t>
            </a:r>
            <a:endParaRPr sz="2400" dirty="0"/>
          </a:p>
          <a:p>
            <a:pPr marL="0" lvl="0" indent="0" algn="l" rtl="0">
              <a:lnSpc>
                <a:spcPct val="90000"/>
              </a:lnSpc>
              <a:spcBef>
                <a:spcPts val="1600"/>
              </a:spcBef>
              <a:spcAft>
                <a:spcPts val="0"/>
              </a:spcAft>
              <a:buSzPts val="1800"/>
              <a:buNone/>
            </a:pPr>
            <a:endParaRPr dirty="0"/>
          </a:p>
          <a:p>
            <a:pPr marL="0" lvl="0" indent="0" algn="l" rtl="0">
              <a:lnSpc>
                <a:spcPct val="90000"/>
              </a:lnSpc>
              <a:spcBef>
                <a:spcPts val="1600"/>
              </a:spcBef>
              <a:spcAft>
                <a:spcPts val="1600"/>
              </a:spcAft>
              <a:buSzPts val="1800"/>
              <a:buNone/>
            </a:pPr>
            <a:endParaRPr sz="1000" dirty="0">
              <a:solidFill>
                <a:srgbClr val="333333"/>
              </a:solidFill>
              <a:highlight>
                <a:srgbClr val="FFFFFF"/>
              </a:highlight>
            </a:endParaRPr>
          </a:p>
        </p:txBody>
      </p:sp>
      <p:sp>
        <p:nvSpPr>
          <p:cNvPr id="3" name="Text Placeholder 2">
            <a:extLst>
              <a:ext uri="{FF2B5EF4-FFF2-40B4-BE49-F238E27FC236}">
                <a16:creationId xmlns:a16="http://schemas.microsoft.com/office/drawing/2014/main" id="{876D88DF-430F-4AD9-9E46-4A5171AB8ACD}"/>
              </a:ext>
            </a:extLst>
          </p:cNvPr>
          <p:cNvSpPr>
            <a:spLocks noGrp="1"/>
          </p:cNvSpPr>
          <p:nvPr>
            <p:ph type="body" idx="2"/>
          </p:nvPr>
        </p:nvSpPr>
        <p:spPr>
          <a:xfrm>
            <a:off x="4663440" y="1384301"/>
            <a:ext cx="3703320" cy="3017520"/>
          </a:xfrm>
        </p:spPr>
        <p:txBody>
          <a:bodyPr/>
          <a:lstStyle/>
          <a:p>
            <a:endParaRPr lang="en-US"/>
          </a:p>
        </p:txBody>
      </p:sp>
      <p:pic>
        <p:nvPicPr>
          <p:cNvPr id="4" name="Picture 3">
            <a:extLst>
              <a:ext uri="{FF2B5EF4-FFF2-40B4-BE49-F238E27FC236}">
                <a16:creationId xmlns:a16="http://schemas.microsoft.com/office/drawing/2014/main" id="{1B1BCCD8-7710-4FBB-9C1A-EF153DF4440E}"/>
              </a:ext>
            </a:extLst>
          </p:cNvPr>
          <p:cNvPicPr>
            <a:picLocks noChangeAspect="1"/>
          </p:cNvPicPr>
          <p:nvPr/>
        </p:nvPicPr>
        <p:blipFill>
          <a:blip r:embed="rId3"/>
          <a:stretch>
            <a:fillRect/>
          </a:stretch>
        </p:blipFill>
        <p:spPr>
          <a:xfrm>
            <a:off x="5457000" y="1563385"/>
            <a:ext cx="1850580" cy="2659352"/>
          </a:xfrm>
          <a:prstGeom prst="rect">
            <a:avLst/>
          </a:prstGeom>
        </p:spPr>
      </p:pic>
      <p:pic>
        <p:nvPicPr>
          <p:cNvPr id="7" name="Google Shape;126;p1">
            <a:extLst>
              <a:ext uri="{FF2B5EF4-FFF2-40B4-BE49-F238E27FC236}">
                <a16:creationId xmlns:a16="http://schemas.microsoft.com/office/drawing/2014/main" id="{5F85FD2F-4C03-490F-A222-EF9F40CE42B2}"/>
              </a:ext>
            </a:extLst>
          </p:cNvPr>
          <p:cNvPicPr preferRelativeResize="0"/>
          <p:nvPr/>
        </p:nvPicPr>
        <p:blipFill rotWithShape="1">
          <a:blip r:embed="rId4">
            <a:alphaModFix/>
          </a:blip>
          <a:srcRect/>
          <a:stretch/>
        </p:blipFill>
        <p:spPr>
          <a:xfrm>
            <a:off x="2067939" y="3383937"/>
            <a:ext cx="1213360" cy="10178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lvl="0" algn="ctr">
              <a:buSzPts val="3000"/>
            </a:pPr>
            <a:r>
              <a:rPr lang="en-US" b="1" cap="small" dirty="0">
                <a:latin typeface="Arial"/>
                <a:ea typeface="Arial"/>
                <a:cs typeface="Arial"/>
                <a:sym typeface="Arial"/>
              </a:rPr>
              <a:t>Activity Two</a:t>
            </a:r>
            <a:br>
              <a:rPr lang="en-US" b="1" cap="small" dirty="0">
                <a:latin typeface="Arial"/>
                <a:ea typeface="Arial"/>
                <a:cs typeface="Arial"/>
                <a:sym typeface="Arial"/>
              </a:rPr>
            </a:br>
            <a:r>
              <a:rPr lang="en-US" sz="2000" b="1" cap="small" dirty="0">
                <a:solidFill>
                  <a:schemeClr val="accent1"/>
                </a:solidFill>
                <a:latin typeface="Arial"/>
                <a:ea typeface="Arial"/>
                <a:cs typeface="Arial"/>
                <a:sym typeface="Arial"/>
              </a:rPr>
              <a:t>Foldable Pieces and Pieces to Continue</a:t>
            </a:r>
            <a:endParaRPr sz="2000" b="1" cap="small" dirty="0">
              <a:solidFill>
                <a:schemeClr val="accent1"/>
              </a:solidFill>
              <a:latin typeface="Arial"/>
              <a:ea typeface="Arial"/>
              <a:cs typeface="Arial"/>
              <a:sym typeface="Arial"/>
            </a:endParaRPr>
          </a:p>
        </p:txBody>
      </p:sp>
      <p:sp>
        <p:nvSpPr>
          <p:cNvPr id="6" name="Text Placeholder 5">
            <a:extLst>
              <a:ext uri="{FF2B5EF4-FFF2-40B4-BE49-F238E27FC236}">
                <a16:creationId xmlns:a16="http://schemas.microsoft.com/office/drawing/2014/main" id="{0886F207-1C18-4C42-B882-26E5ECF9A848}"/>
              </a:ext>
            </a:extLst>
          </p:cNvPr>
          <p:cNvSpPr>
            <a:spLocks noGrp="1"/>
          </p:cNvSpPr>
          <p:nvPr>
            <p:ph type="body" idx="1"/>
          </p:nvPr>
        </p:nvSpPr>
        <p:spPr>
          <a:xfrm>
            <a:off x="822960" y="1490049"/>
            <a:ext cx="3703320" cy="552212"/>
          </a:xfrm>
        </p:spPr>
        <p:txBody>
          <a:bodyPr>
            <a:normAutofit fontScale="92500" lnSpcReduction="20000"/>
          </a:bodyPr>
          <a:lstStyle/>
          <a:p>
            <a:pPr>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Graph linear piecewise-defined function</a:t>
            </a:r>
            <a:endParaRPr lang="en-US" sz="1600" dirty="0"/>
          </a:p>
          <a:p>
            <a:endParaRPr lang="en-US" dirty="0"/>
          </a:p>
        </p:txBody>
      </p:sp>
      <p:pic>
        <p:nvPicPr>
          <p:cNvPr id="7" name="Picture 6">
            <a:extLst>
              <a:ext uri="{FF2B5EF4-FFF2-40B4-BE49-F238E27FC236}">
                <a16:creationId xmlns:a16="http://schemas.microsoft.com/office/drawing/2014/main" id="{2279217D-3A26-4D6B-A152-0357D8194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381" y="2042552"/>
            <a:ext cx="2548477" cy="1565821"/>
          </a:xfrm>
          <a:prstGeom prst="rect">
            <a:avLst/>
          </a:prstGeom>
          <a:ln w="12700">
            <a:noFill/>
          </a:ln>
        </p:spPr>
      </p:pic>
      <p:pic>
        <p:nvPicPr>
          <p:cNvPr id="8" name="Picture 7">
            <a:extLst>
              <a:ext uri="{FF2B5EF4-FFF2-40B4-BE49-F238E27FC236}">
                <a16:creationId xmlns:a16="http://schemas.microsoft.com/office/drawing/2014/main" id="{2CA007EB-4DEA-4055-9B48-8F9186262BD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783893" y="2042552"/>
            <a:ext cx="3462413" cy="1563624"/>
          </a:xfrm>
          <a:prstGeom prst="rect">
            <a:avLst/>
          </a:prstGeom>
          <a:ln w="12700">
            <a:noFill/>
          </a:ln>
        </p:spPr>
      </p:pic>
      <p:pic>
        <p:nvPicPr>
          <p:cNvPr id="9" name="Picture 8">
            <a:extLst>
              <a:ext uri="{FF2B5EF4-FFF2-40B4-BE49-F238E27FC236}">
                <a16:creationId xmlns:a16="http://schemas.microsoft.com/office/drawing/2014/main" id="{E30C74CA-979B-4256-B626-AED9DE25F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837" y="4083942"/>
            <a:ext cx="2672326" cy="647365"/>
          </a:xfrm>
          <a:prstGeom prst="rect">
            <a:avLst/>
          </a:prstGeom>
          <a:ln w="12700">
            <a:noFill/>
          </a:ln>
        </p:spPr>
      </p:pic>
      <p:sp>
        <p:nvSpPr>
          <p:cNvPr id="15" name="Text Placeholder 5">
            <a:extLst>
              <a:ext uri="{FF2B5EF4-FFF2-40B4-BE49-F238E27FC236}">
                <a16:creationId xmlns:a16="http://schemas.microsoft.com/office/drawing/2014/main" id="{64B65017-D9B9-47AF-9DD3-DEB01F020A8D}"/>
              </a:ext>
            </a:extLst>
          </p:cNvPr>
          <p:cNvSpPr txBox="1">
            <a:spLocks/>
          </p:cNvSpPr>
          <p:nvPr/>
        </p:nvSpPr>
        <p:spPr>
          <a:xfrm>
            <a:off x="4663439" y="1494446"/>
            <a:ext cx="3703320" cy="552212"/>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L="457200" marR="0" lvl="0" indent="-228600" algn="l" rtl="0">
              <a:lnSpc>
                <a:spcPct val="90000"/>
              </a:lnSpc>
              <a:spcBef>
                <a:spcPts val="900"/>
              </a:spcBef>
              <a:spcAft>
                <a:spcPts val="0"/>
              </a:spcAft>
              <a:buClr>
                <a:schemeClr val="accent1"/>
              </a:buClr>
              <a:buSzPts val="1500"/>
              <a:buFont typeface="Calibri"/>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150"/>
              </a:spcBef>
              <a:spcAft>
                <a:spcPts val="0"/>
              </a:spcAft>
              <a:buClr>
                <a:schemeClr val="accent1"/>
              </a:buClr>
              <a:buSzPts val="1500"/>
              <a:buFont typeface="Calibri"/>
              <a:buNone/>
              <a:defRPr sz="15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accent1"/>
              </a:buClr>
              <a:buSzPts val="1350"/>
              <a:buFont typeface="Calibri"/>
              <a:buNone/>
              <a:defRPr sz="135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300"/>
              </a:spcBef>
              <a:spcAft>
                <a:spcPts val="30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9pPr>
          </a:lstStyle>
          <a:p>
            <a:pPr>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Write a linear piecewise-defined function </a:t>
            </a:r>
            <a:endParaRPr lang="en-US" sz="1600" dirty="0"/>
          </a:p>
          <a:p>
            <a:endParaRPr lang="en-US" dirty="0"/>
          </a:p>
        </p:txBody>
      </p:sp>
      <p:sp>
        <p:nvSpPr>
          <p:cNvPr id="13" name="Rectangle 12">
            <a:extLst>
              <a:ext uri="{FF2B5EF4-FFF2-40B4-BE49-F238E27FC236}">
                <a16:creationId xmlns:a16="http://schemas.microsoft.com/office/drawing/2014/main" id="{DDAD4595-2104-45FE-AF72-E3C6C8EEA474}"/>
              </a:ext>
            </a:extLst>
          </p:cNvPr>
          <p:cNvSpPr/>
          <p:nvPr/>
        </p:nvSpPr>
        <p:spPr>
          <a:xfrm>
            <a:off x="4663438" y="1454880"/>
            <a:ext cx="3703319" cy="23272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44D915-0781-404D-B7FD-3BDB9F2EE13A}"/>
              </a:ext>
            </a:extLst>
          </p:cNvPr>
          <p:cNvSpPr/>
          <p:nvPr/>
        </p:nvSpPr>
        <p:spPr>
          <a:xfrm>
            <a:off x="897694" y="1454880"/>
            <a:ext cx="3621549" cy="23272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803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Three</a:t>
            </a:r>
            <a:br>
              <a:rPr lang="en-US" b="1" cap="small" dirty="0">
                <a:latin typeface="Arial"/>
                <a:ea typeface="Arial"/>
                <a:cs typeface="Arial"/>
                <a:sym typeface="Arial"/>
              </a:rPr>
            </a:br>
            <a:r>
              <a:rPr lang="en" sz="2000" b="1" cap="small" dirty="0">
                <a:solidFill>
                  <a:schemeClr val="accent1"/>
                </a:solidFill>
                <a:latin typeface="Arial"/>
                <a:ea typeface="Arial"/>
                <a:cs typeface="Arial"/>
                <a:sym typeface="Arial"/>
              </a:rPr>
              <a:t>E</a:t>
            </a:r>
            <a:r>
              <a:rPr lang="en-US" sz="2000" b="1" cap="small" dirty="0" err="1">
                <a:solidFill>
                  <a:schemeClr val="accent1"/>
                </a:solidFill>
                <a:latin typeface="Arial"/>
                <a:ea typeface="Arial"/>
                <a:cs typeface="Arial"/>
                <a:sym typeface="Arial"/>
              </a:rPr>
              <a:t>xploring</a:t>
            </a:r>
            <a:r>
              <a:rPr lang="en-US" sz="2000" b="1" cap="small" dirty="0">
                <a:solidFill>
                  <a:schemeClr val="accent1"/>
                </a:solidFill>
                <a:latin typeface="Arial"/>
                <a:ea typeface="Arial"/>
                <a:cs typeface="Arial"/>
                <a:sym typeface="Arial"/>
              </a:rPr>
              <a:t> Bridges</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3245142"/>
          </a:xfrm>
          <a:prstGeom prst="rect">
            <a:avLst/>
          </a:prstGeom>
          <a:noFill/>
          <a:ln>
            <a:noFill/>
          </a:ln>
        </p:spPr>
        <p:txBody>
          <a:bodyPr spcFirstLastPara="1" wrap="square" lIns="91425" tIns="91425" rIns="91425" bIns="91425" anchor="t" anchorCtr="0">
            <a:noAutofit/>
          </a:bodyPr>
          <a:lstStyle/>
          <a:p>
            <a:pPr marL="285750" indent="-285750">
              <a:spcBef>
                <a:spcPts val="1600"/>
              </a:spcBef>
            </a:pPr>
            <a:r>
              <a:rPr lang="en-US" sz="1700" dirty="0">
                <a:latin typeface="Arial"/>
                <a:ea typeface="Arial"/>
                <a:cs typeface="Arial"/>
                <a:sym typeface="Arial"/>
              </a:rPr>
              <a:t>Identify types of bridges</a:t>
            </a:r>
          </a:p>
          <a:p>
            <a:pPr marL="285750" indent="-285750">
              <a:spcBef>
                <a:spcPts val="1600"/>
              </a:spcBef>
            </a:pPr>
            <a:r>
              <a:rPr lang="en-US" sz="1700" dirty="0"/>
              <a:t>Compare and contrast the different types of bridges</a:t>
            </a:r>
          </a:p>
          <a:p>
            <a:pPr marL="285750" indent="-285750">
              <a:spcBef>
                <a:spcPts val="1600"/>
              </a:spcBef>
            </a:pPr>
            <a:r>
              <a:rPr lang="en-US" sz="1700" dirty="0"/>
              <a:t>Identify careers associated with bridge designing and building.</a:t>
            </a:r>
          </a:p>
          <a:p>
            <a:pPr marL="285750" indent="-285750">
              <a:spcBef>
                <a:spcPts val="1600"/>
              </a:spcBef>
            </a:pPr>
            <a:r>
              <a:rPr lang="en-US" sz="1700" dirty="0"/>
              <a:t>Understand the importance of bridges in communities.</a:t>
            </a:r>
          </a:p>
          <a:p>
            <a:pPr marL="285750" indent="-285750">
              <a:spcBef>
                <a:spcPts val="1600"/>
              </a:spcBef>
            </a:pPr>
            <a:r>
              <a:rPr lang="en-US" sz="1700" dirty="0"/>
              <a:t>Understand the societal impacts of bridge closures.</a:t>
            </a:r>
          </a:p>
          <a:p>
            <a:pPr marL="285750" indent="-285750">
              <a:spcBef>
                <a:spcPts val="1600"/>
              </a:spcBef>
            </a:pPr>
            <a:endParaRPr dirty="0">
              <a:latin typeface="Arial"/>
              <a:ea typeface="Arial"/>
              <a:cs typeface="Arial"/>
              <a:sym typeface="Arial"/>
            </a:endParaRPr>
          </a:p>
          <a:p>
            <a:pPr marL="0" lvl="0" indent="0" algn="l" rtl="0">
              <a:lnSpc>
                <a:spcPct val="90000"/>
              </a:lnSpc>
              <a:spcBef>
                <a:spcPts val="160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1600"/>
              </a:spcAft>
              <a:buSzPts val="1800"/>
              <a:buNone/>
            </a:pPr>
            <a:endParaRPr dirty="0">
              <a:latin typeface="Arial"/>
              <a:ea typeface="Arial"/>
              <a:cs typeface="Arial"/>
              <a:sym typeface="Arial"/>
            </a:endParaRPr>
          </a:p>
        </p:txBody>
      </p:sp>
    </p:spTree>
    <p:extLst>
      <p:ext uri="{BB962C8B-B14F-4D97-AF65-F5344CB8AC3E}">
        <p14:creationId xmlns:p14="http://schemas.microsoft.com/office/powerpoint/2010/main" val="471088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8"/>
          <p:cNvPicPr preferRelativeResize="0"/>
          <p:nvPr/>
        </p:nvPicPr>
        <p:blipFill rotWithShape="1">
          <a:blip r:embed="rId3">
            <a:alphaModFix/>
          </a:blip>
          <a:srcRect/>
          <a:stretch/>
        </p:blipFill>
        <p:spPr>
          <a:xfrm>
            <a:off x="4202656" y="2800350"/>
            <a:ext cx="4308884" cy="1553950"/>
          </a:xfrm>
          <a:prstGeom prst="rect">
            <a:avLst/>
          </a:prstGeom>
          <a:noFill/>
          <a:ln>
            <a:noFill/>
          </a:ln>
        </p:spPr>
      </p:pic>
      <p:sp>
        <p:nvSpPr>
          <p:cNvPr id="288" name="Google Shape;288;p18"/>
          <p:cNvSpPr txBox="1">
            <a:spLocks noGrp="1"/>
          </p:cNvSpPr>
          <p:nvPr>
            <p:ph type="title"/>
          </p:nvPr>
        </p:nvSpPr>
        <p:spPr>
          <a:xfrm>
            <a:off x="311700" y="236401"/>
            <a:ext cx="8520600" cy="927381"/>
          </a:xfrm>
          <a:prstGeom prst="rect">
            <a:avLst/>
          </a:prstGeom>
          <a:noFill/>
          <a:ln>
            <a:noFill/>
          </a:ln>
        </p:spPr>
        <p:txBody>
          <a:bodyPr spcFirstLastPara="1" wrap="square" lIns="91425" tIns="91425" rIns="91425" bIns="91425" anchor="t" anchorCtr="0">
            <a:noAutofit/>
          </a:bodyPr>
          <a:lstStyle/>
          <a:p>
            <a:pPr lvl="0" algn="ctr"/>
            <a:r>
              <a:rPr lang="en-US" b="1" cap="small" dirty="0">
                <a:latin typeface="Arial"/>
                <a:ea typeface="Arial"/>
                <a:cs typeface="Arial"/>
                <a:sym typeface="Arial"/>
              </a:rPr>
              <a:t>Activity Four</a:t>
            </a:r>
            <a:br>
              <a:rPr lang="en-US" b="1" cap="small" dirty="0">
                <a:latin typeface="Arial"/>
                <a:ea typeface="Arial"/>
                <a:cs typeface="Arial"/>
                <a:sym typeface="Arial"/>
              </a:rPr>
            </a:br>
            <a:r>
              <a:rPr lang="en-US" sz="2000" b="1" cap="small" dirty="0">
                <a:solidFill>
                  <a:schemeClr val="accent1"/>
                </a:solidFill>
                <a:latin typeface="Arial"/>
                <a:ea typeface="Arial"/>
                <a:cs typeface="Arial"/>
                <a:sym typeface="Arial"/>
              </a:rPr>
              <a:t>The Challenge</a:t>
            </a:r>
            <a:endParaRPr sz="2000" b="1" cap="small" dirty="0">
              <a:solidFill>
                <a:schemeClr val="accent1"/>
              </a:solidFill>
              <a:latin typeface="Arial"/>
              <a:ea typeface="Arial"/>
              <a:cs typeface="Arial"/>
              <a:sym typeface="Arial"/>
            </a:endParaRPr>
          </a:p>
        </p:txBody>
      </p:sp>
      <p:sp>
        <p:nvSpPr>
          <p:cNvPr id="289" name="Google Shape;289;p18"/>
          <p:cNvSpPr txBox="1">
            <a:spLocks noGrp="1"/>
          </p:cNvSpPr>
          <p:nvPr>
            <p:ph type="body" idx="1"/>
          </p:nvPr>
        </p:nvSpPr>
        <p:spPr>
          <a:xfrm>
            <a:off x="858968" y="1389203"/>
            <a:ext cx="7426064" cy="3245142"/>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600"/>
              </a:spcBef>
              <a:spcAft>
                <a:spcPts val="0"/>
              </a:spcAft>
              <a:buSzPts val="1800"/>
              <a:buNone/>
            </a:pPr>
            <a:r>
              <a:rPr lang="en-US" sz="1700" b="1" cap="small" dirty="0">
                <a:solidFill>
                  <a:srgbClr val="C00000"/>
                </a:solidFill>
                <a:latin typeface="Arial"/>
                <a:ea typeface="Arial"/>
                <a:cs typeface="Arial"/>
                <a:sym typeface="Arial"/>
              </a:rPr>
              <a:t>The Ministry of Public Works’ Proposal</a:t>
            </a:r>
            <a:endParaRPr lang="en" sz="1700" b="1" cap="small" dirty="0">
              <a:solidFill>
                <a:srgbClr val="C00000"/>
              </a:solidFill>
              <a:latin typeface="Arial"/>
              <a:ea typeface="Arial"/>
              <a:cs typeface="Arial"/>
              <a:sym typeface="Arial"/>
            </a:endParaRPr>
          </a:p>
          <a:p>
            <a:pPr marL="0" lvl="0" indent="0" algn="l" rtl="0">
              <a:lnSpc>
                <a:spcPct val="90000"/>
              </a:lnSpc>
              <a:spcBef>
                <a:spcPts val="1600"/>
              </a:spcBef>
              <a:spcAft>
                <a:spcPts val="0"/>
              </a:spcAft>
              <a:buSzPts val="1800"/>
              <a:buNone/>
            </a:pPr>
            <a:r>
              <a:rPr lang="en" b="1" cap="small" dirty="0">
                <a:solidFill>
                  <a:schemeClr val="accent1"/>
                </a:solidFill>
                <a:latin typeface="Arial"/>
                <a:ea typeface="Arial"/>
                <a:cs typeface="Arial"/>
                <a:sym typeface="Arial"/>
              </a:rPr>
              <a:t>Essential Questions: </a:t>
            </a:r>
            <a:endParaRPr b="1" cap="small" dirty="0">
              <a:solidFill>
                <a:schemeClr val="accent1"/>
              </a:solidFill>
              <a:latin typeface="Arial"/>
              <a:ea typeface="Arial"/>
              <a:cs typeface="Arial"/>
              <a:sym typeface="Arial"/>
            </a:endParaRPr>
          </a:p>
          <a:p>
            <a:pPr marL="457200" lvl="0" indent="-342900" algn="l" rtl="0">
              <a:lnSpc>
                <a:spcPct val="90000"/>
              </a:lnSpc>
              <a:spcBef>
                <a:spcPts val="1600"/>
              </a:spcBef>
              <a:spcAft>
                <a:spcPts val="0"/>
              </a:spcAft>
              <a:buSzPts val="1800"/>
              <a:buChar char="●"/>
            </a:pPr>
            <a:r>
              <a:rPr lang="en" dirty="0">
                <a:latin typeface="Arial"/>
                <a:ea typeface="Arial"/>
                <a:cs typeface="Arial"/>
                <a:sym typeface="Arial"/>
              </a:rPr>
              <a:t>What is the connection between truss bridges and linear functions?</a:t>
            </a:r>
            <a:endParaRPr dirty="0">
              <a:latin typeface="Arial"/>
              <a:ea typeface="Arial"/>
              <a:cs typeface="Arial"/>
              <a:sym typeface="Arial"/>
            </a:endParaRPr>
          </a:p>
          <a:p>
            <a:pPr marL="457200" lvl="0" indent="-342900" algn="l" rtl="0">
              <a:lnSpc>
                <a:spcPct val="90000"/>
              </a:lnSpc>
              <a:spcBef>
                <a:spcPts val="0"/>
              </a:spcBef>
              <a:spcAft>
                <a:spcPts val="0"/>
              </a:spcAft>
              <a:buSzPts val="1800"/>
              <a:buChar char="●"/>
            </a:pPr>
            <a:r>
              <a:rPr lang="en" dirty="0">
                <a:latin typeface="Arial"/>
                <a:ea typeface="Arial"/>
                <a:cs typeface="Arial"/>
                <a:sym typeface="Arial"/>
              </a:rPr>
              <a:t>What features of a truss bridge makes it safe?</a:t>
            </a:r>
            <a:endParaRPr dirty="0">
              <a:latin typeface="Arial"/>
              <a:ea typeface="Arial"/>
              <a:cs typeface="Arial"/>
              <a:sym typeface="Arial"/>
            </a:endParaRPr>
          </a:p>
          <a:p>
            <a:pPr marL="457200" lvl="0" indent="-342900" algn="l" rtl="0">
              <a:lnSpc>
                <a:spcPct val="90000"/>
              </a:lnSpc>
              <a:spcBef>
                <a:spcPts val="0"/>
              </a:spcBef>
              <a:spcAft>
                <a:spcPts val="0"/>
              </a:spcAft>
              <a:buSzPts val="1800"/>
              <a:buChar char="●"/>
            </a:pPr>
            <a:r>
              <a:rPr lang="en" dirty="0">
                <a:latin typeface="Arial"/>
                <a:ea typeface="Arial"/>
                <a:cs typeface="Arial"/>
                <a:sym typeface="Arial"/>
              </a:rPr>
              <a:t>What materials can we use to model a truss bridge?</a:t>
            </a:r>
            <a:endParaRPr dirty="0"/>
          </a:p>
          <a:p>
            <a:pPr marL="457200" lvl="0" indent="-228600" algn="l" rtl="0">
              <a:lnSpc>
                <a:spcPct val="90000"/>
              </a:lnSpc>
              <a:spcBef>
                <a:spcPts val="0"/>
              </a:spcBef>
              <a:spcAft>
                <a:spcPts val="0"/>
              </a:spcAft>
              <a:buSzPts val="1800"/>
              <a:buNone/>
            </a:pPr>
            <a:endParaRPr lang="en-US" dirty="0">
              <a:latin typeface="Arial"/>
              <a:ea typeface="Arial"/>
              <a:cs typeface="Arial"/>
              <a:sym typeface="Arial"/>
            </a:endParaRPr>
          </a:p>
          <a:p>
            <a:pPr marL="0" lvl="0" indent="0" algn="l" rtl="0">
              <a:lnSpc>
                <a:spcPct val="90000"/>
              </a:lnSpc>
              <a:spcBef>
                <a:spcPts val="1600"/>
              </a:spcBef>
              <a:spcAft>
                <a:spcPts val="0"/>
              </a:spcAft>
              <a:buSzPts val="1800"/>
              <a:buNone/>
            </a:pPr>
            <a:endParaRPr lang="en" b="1" cap="small" dirty="0">
              <a:solidFill>
                <a:schemeClr val="accent1"/>
              </a:solidFill>
              <a:latin typeface="Arial"/>
              <a:ea typeface="Arial"/>
              <a:cs typeface="Arial"/>
              <a:sym typeface="Arial"/>
            </a:endParaRPr>
          </a:p>
          <a:p>
            <a:pPr marL="0" lvl="0" indent="0" algn="l" rtl="0">
              <a:lnSpc>
                <a:spcPct val="90000"/>
              </a:lnSpc>
              <a:spcBef>
                <a:spcPts val="1600"/>
              </a:spcBef>
              <a:spcAft>
                <a:spcPts val="0"/>
              </a:spcAft>
              <a:buSzPts val="1800"/>
              <a:buNone/>
            </a:pPr>
            <a:endParaRPr lang="en" b="1" cap="small" dirty="0">
              <a:solidFill>
                <a:schemeClr val="accent1"/>
              </a:solidFill>
              <a:latin typeface="Arial"/>
              <a:ea typeface="Arial"/>
              <a:cs typeface="Arial"/>
              <a:sym typeface="Arial"/>
            </a:endParaRPr>
          </a:p>
          <a:p>
            <a:pPr marL="0" lvl="0" indent="0" algn="l" rtl="0">
              <a:lnSpc>
                <a:spcPct val="90000"/>
              </a:lnSpc>
              <a:spcBef>
                <a:spcPts val="1600"/>
              </a:spcBef>
              <a:spcAft>
                <a:spcPts val="0"/>
              </a:spcAft>
              <a:buSzPts val="1800"/>
              <a:buNone/>
            </a:pPr>
            <a:r>
              <a:rPr lang="en" b="1" cap="small" dirty="0">
                <a:solidFill>
                  <a:schemeClr val="accent1"/>
                </a:solidFill>
                <a:latin typeface="Arial"/>
                <a:ea typeface="Arial"/>
                <a:cs typeface="Arial"/>
                <a:sym typeface="Arial"/>
              </a:rPr>
              <a:t>Challenge: </a:t>
            </a:r>
            <a:r>
              <a:rPr lang="en" dirty="0">
                <a:latin typeface="Arial"/>
                <a:ea typeface="Arial"/>
                <a:cs typeface="Arial"/>
                <a:sym typeface="Arial"/>
              </a:rPr>
              <a:t>To build a model secure truss bridge.</a:t>
            </a:r>
            <a:endParaRPr dirty="0">
              <a:latin typeface="Arial"/>
              <a:ea typeface="Arial"/>
              <a:cs typeface="Arial"/>
              <a:sym typeface="Arial"/>
            </a:endParaRPr>
          </a:p>
          <a:p>
            <a:pPr marL="0" lvl="0" indent="0" algn="l" rtl="0">
              <a:lnSpc>
                <a:spcPct val="90000"/>
              </a:lnSpc>
              <a:spcBef>
                <a:spcPts val="1600"/>
              </a:spcBef>
              <a:spcAft>
                <a:spcPts val="0"/>
              </a:spcAft>
              <a:buSzPts val="1800"/>
              <a:buNone/>
            </a:pPr>
            <a:endParaRPr dirty="0">
              <a:latin typeface="Arial"/>
              <a:ea typeface="Arial"/>
              <a:cs typeface="Arial"/>
              <a:sym typeface="Arial"/>
            </a:endParaRPr>
          </a:p>
          <a:p>
            <a:pPr marL="0" lvl="0" indent="0" algn="l" rtl="0">
              <a:lnSpc>
                <a:spcPct val="90000"/>
              </a:lnSpc>
              <a:spcBef>
                <a:spcPts val="1600"/>
              </a:spcBef>
              <a:spcAft>
                <a:spcPts val="1600"/>
              </a:spcAft>
              <a:buSzPts val="1800"/>
              <a:buNone/>
            </a:pPr>
            <a:endParaRPr dirty="0">
              <a:latin typeface="Arial"/>
              <a:ea typeface="Arial"/>
              <a:cs typeface="Arial"/>
              <a:sym typeface="Arial"/>
            </a:endParaRPr>
          </a:p>
        </p:txBody>
      </p:sp>
    </p:spTree>
    <p:extLst>
      <p:ext uri="{BB962C8B-B14F-4D97-AF65-F5344CB8AC3E}">
        <p14:creationId xmlns:p14="http://schemas.microsoft.com/office/powerpoint/2010/main" val="237634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9"/>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r>
              <a:rPr lang="en" b="1" cap="small" dirty="0">
                <a:latin typeface="Arial"/>
                <a:ea typeface="Arial"/>
                <a:cs typeface="Arial"/>
                <a:sym typeface="Arial"/>
              </a:rPr>
              <a:t>References</a:t>
            </a:r>
            <a:endParaRPr b="1" cap="small" dirty="0">
              <a:latin typeface="Arial"/>
              <a:ea typeface="Arial"/>
              <a:cs typeface="Arial"/>
              <a:sym typeface="Arial"/>
            </a:endParaRPr>
          </a:p>
        </p:txBody>
      </p:sp>
      <p:sp>
        <p:nvSpPr>
          <p:cNvPr id="295" name="Google Shape;295;p19"/>
          <p:cNvSpPr txBox="1">
            <a:spLocks noGrp="1"/>
          </p:cNvSpPr>
          <p:nvPr>
            <p:ph type="body" idx="1"/>
          </p:nvPr>
        </p:nvSpPr>
        <p:spPr>
          <a:xfrm>
            <a:off x="311700" y="2008324"/>
            <a:ext cx="8520600" cy="2725175"/>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AutoNum type="arabicPeriod"/>
            </a:pPr>
            <a:r>
              <a:rPr lang="en" sz="1700" dirty="0"/>
              <a:t>Godefroid, P., Klarlund, N., and Sen, K. (2005). DART: Directed automated random testing. ACM SIGPLAN Notices, 40(6), 213-223.</a:t>
            </a:r>
          </a:p>
          <a:p>
            <a:pPr marL="457200" lvl="0" indent="-342900" algn="l" rtl="0">
              <a:lnSpc>
                <a:spcPct val="90000"/>
              </a:lnSpc>
              <a:spcBef>
                <a:spcPts val="0"/>
              </a:spcBef>
              <a:spcAft>
                <a:spcPts val="0"/>
              </a:spcAft>
              <a:buSzPts val="1800"/>
              <a:buAutoNum type="arabicPeriod"/>
            </a:pPr>
            <a:endParaRPr lang="en" sz="1700" dirty="0"/>
          </a:p>
          <a:p>
            <a:pPr marL="457200" lvl="0" indent="-342900" algn="l" rtl="0">
              <a:lnSpc>
                <a:spcPct val="90000"/>
              </a:lnSpc>
              <a:spcBef>
                <a:spcPts val="0"/>
              </a:spcBef>
              <a:spcAft>
                <a:spcPts val="0"/>
              </a:spcAft>
              <a:buSzPts val="1800"/>
              <a:buAutoNum type="arabicPeriod"/>
            </a:pPr>
            <a:r>
              <a:rPr lang="en" sz="1700" dirty="0"/>
              <a:t>Godefroid, P., Levin, M.Y., and Molnar, D.A., Automated Whitebox Fuzz Testing, in Proc. the 10th Network and Distributed System Security Symposium, San Diego, CA, USA, February, 2008</a:t>
            </a:r>
          </a:p>
          <a:p>
            <a:pPr marL="457200" lvl="0" indent="-342900" algn="l" rtl="0">
              <a:lnSpc>
                <a:spcPct val="90000"/>
              </a:lnSpc>
              <a:spcBef>
                <a:spcPts val="0"/>
              </a:spcBef>
              <a:spcAft>
                <a:spcPts val="0"/>
              </a:spcAft>
              <a:buSzPts val="1800"/>
              <a:buAutoNum type="arabicPeriod"/>
            </a:pPr>
            <a:endParaRPr lang="en" sz="1700" dirty="0"/>
          </a:p>
          <a:p>
            <a:pPr marL="457200" lvl="0" indent="-342900" algn="l" rtl="0">
              <a:lnSpc>
                <a:spcPct val="90000"/>
              </a:lnSpc>
              <a:spcBef>
                <a:spcPts val="0"/>
              </a:spcBef>
              <a:spcAft>
                <a:spcPts val="0"/>
              </a:spcAft>
              <a:buSzPts val="1800"/>
              <a:buAutoNum type="arabicPeriod"/>
            </a:pPr>
            <a:r>
              <a:rPr lang="en" sz="1700" dirty="0"/>
              <a:t>Kallepalli, C., and Tian, J. (2001). Measuring and modeling usage and reliability for statistical web testing. IEEE Transactions on Software Engineering, 27(11), 1023-1036. </a:t>
            </a:r>
            <a:endParaRPr sz="1700" dirty="0"/>
          </a:p>
          <a:p>
            <a:pPr marL="0" lvl="0" indent="0" algn="l" rtl="0">
              <a:lnSpc>
                <a:spcPct val="90000"/>
              </a:lnSpc>
              <a:spcBef>
                <a:spcPts val="1600"/>
              </a:spcBef>
              <a:spcAft>
                <a:spcPts val="0"/>
              </a:spcAft>
              <a:buSzPts val="1800"/>
              <a:buNone/>
            </a:pPr>
            <a:endParaRPr dirty="0"/>
          </a:p>
          <a:p>
            <a:pPr marL="0" lvl="0" indent="0" algn="l" rtl="0">
              <a:lnSpc>
                <a:spcPct val="90000"/>
              </a:lnSpc>
              <a:spcBef>
                <a:spcPts val="1600"/>
              </a:spcBef>
              <a:spcAft>
                <a:spcPts val="1600"/>
              </a:spcAft>
              <a:buSzPts val="1800"/>
              <a:buNone/>
            </a:pPr>
            <a:endParaRPr sz="1000" dirty="0">
              <a:solidFill>
                <a:srgbClr val="333333"/>
              </a:solidFill>
              <a:highlight>
                <a:srgbClr val="FFFFFF"/>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5d13899cc6_0_15"/>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r>
              <a:rPr lang="en" b="1" cap="small" dirty="0">
                <a:latin typeface="Arial"/>
                <a:ea typeface="Arial"/>
                <a:cs typeface="Arial"/>
                <a:sym typeface="Arial"/>
              </a:rPr>
              <a:t>Special Thanks</a:t>
            </a:r>
            <a:endParaRPr b="1" cap="small" dirty="0">
              <a:latin typeface="Arial"/>
              <a:ea typeface="Arial"/>
              <a:cs typeface="Arial"/>
              <a:sym typeface="Arial"/>
            </a:endParaRPr>
          </a:p>
        </p:txBody>
      </p:sp>
      <p:sp>
        <p:nvSpPr>
          <p:cNvPr id="301" name="Google Shape;301;g5d13899cc6_0_15"/>
          <p:cNvSpPr txBox="1">
            <a:spLocks noGrp="1"/>
          </p:cNvSpPr>
          <p:nvPr>
            <p:ph type="body" idx="1"/>
          </p:nvPr>
        </p:nvSpPr>
        <p:spPr>
          <a:xfrm>
            <a:off x="311700" y="1638300"/>
            <a:ext cx="8520600" cy="2948939"/>
          </a:xfrm>
          <a:prstGeom prst="rect">
            <a:avLst/>
          </a:prstGeom>
          <a:noFill/>
          <a:ln>
            <a:noFill/>
          </a:ln>
        </p:spPr>
        <p:txBody>
          <a:bodyPr spcFirstLastPara="1" wrap="square" lIns="91425" tIns="91425" rIns="91425" bIns="91425" anchor="t" anchorCtr="0">
            <a:noAutofit/>
          </a:bodyPr>
          <a:lstStyle/>
          <a:p>
            <a:pPr marL="419100">
              <a:buSzPts val="2400"/>
            </a:pPr>
            <a:r>
              <a:rPr lang="en-US" sz="2400" dirty="0"/>
              <a:t>Dr. Nan </a:t>
            </a:r>
            <a:r>
              <a:rPr lang="en-US" sz="2400" dirty="0" err="1"/>
              <a:t>Niu</a:t>
            </a:r>
            <a:r>
              <a:rPr lang="en-US" sz="2400" dirty="0"/>
              <a:t> </a:t>
            </a:r>
          </a:p>
          <a:p>
            <a:pPr marL="419100">
              <a:buSzPts val="2400"/>
            </a:pPr>
            <a:r>
              <a:rPr lang="en-US" sz="2400" dirty="0" err="1"/>
              <a:t>Wentao</a:t>
            </a:r>
            <a:r>
              <a:rPr lang="en-US" sz="2400" dirty="0"/>
              <a:t> Wang </a:t>
            </a:r>
          </a:p>
          <a:p>
            <a:pPr marL="419100">
              <a:buSzPts val="2400"/>
            </a:pPr>
            <a:r>
              <a:rPr lang="en-US" sz="2400" dirty="0"/>
              <a:t>Dr. </a:t>
            </a:r>
            <a:r>
              <a:rPr lang="en-US" sz="2400" dirty="0" err="1"/>
              <a:t>Boyang</a:t>
            </a:r>
            <a:r>
              <a:rPr lang="en-US" sz="2400" dirty="0"/>
              <a:t> Wang </a:t>
            </a:r>
          </a:p>
          <a:p>
            <a:pPr marL="419100">
              <a:buSzPts val="2400"/>
            </a:pPr>
            <a:r>
              <a:rPr lang="en-US" sz="2400" dirty="0"/>
              <a:t>Lora Buchanan </a:t>
            </a:r>
          </a:p>
          <a:p>
            <a:pPr indent="-381000">
              <a:buSzPts val="2400"/>
            </a:pPr>
            <a:r>
              <a:rPr lang="en-US" sz="2400" dirty="0"/>
              <a:t>Dr. Margaret </a:t>
            </a:r>
            <a:r>
              <a:rPr lang="en-US" sz="2400" dirty="0" err="1"/>
              <a:t>Kupferle</a:t>
            </a:r>
            <a:r>
              <a:rPr lang="en-US" sz="2400" dirty="0"/>
              <a:t> </a:t>
            </a:r>
          </a:p>
          <a:p>
            <a:pPr indent="-381000">
              <a:buSzPts val="2400"/>
            </a:pPr>
            <a:r>
              <a:rPr lang="en-US" sz="2400" dirty="0"/>
              <a:t>Pamela Truesdell</a:t>
            </a:r>
          </a:p>
          <a:p>
            <a:pPr indent="-381000">
              <a:buSzPts val="2400"/>
            </a:pPr>
            <a:r>
              <a:rPr lang="en" sz="2400" dirty="0"/>
              <a:t>The National Science Foundation (NSF)</a:t>
            </a:r>
            <a:endParaRPr sz="2400" dirty="0"/>
          </a:p>
          <a:p>
            <a:pPr marL="457200" lvl="0" indent="-381000" algn="l" rtl="0">
              <a:lnSpc>
                <a:spcPct val="90000"/>
              </a:lnSpc>
              <a:spcBef>
                <a:spcPts val="0"/>
              </a:spcBef>
              <a:spcAft>
                <a:spcPts val="0"/>
              </a:spcAft>
              <a:buSzPts val="2400"/>
              <a:buChar char="●"/>
            </a:pPr>
            <a:r>
              <a:rPr lang="en" sz="2400" dirty="0"/>
              <a:t>University of Cincinnati</a:t>
            </a:r>
            <a:endParaRPr sz="2400" dirty="0"/>
          </a:p>
          <a:p>
            <a:pPr marL="0" lvl="0" indent="0" algn="l" rtl="0">
              <a:lnSpc>
                <a:spcPct val="90000"/>
              </a:lnSpc>
              <a:spcBef>
                <a:spcPts val="1600"/>
              </a:spcBef>
              <a:spcAft>
                <a:spcPts val="1600"/>
              </a:spcAft>
              <a:buSzPts val="1800"/>
              <a:buNone/>
            </a:pPr>
            <a:endParaRPr sz="1000" dirty="0">
              <a:solidFill>
                <a:srgbClr val="333333"/>
              </a:solidFill>
              <a:highlight>
                <a:srgbClr val="FFFFFF"/>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CC14-06ED-4998-A9C6-1EEDCEDC1B1C}"/>
              </a:ext>
            </a:extLst>
          </p:cNvPr>
          <p:cNvSpPr>
            <a:spLocks noGrp="1"/>
          </p:cNvSpPr>
          <p:nvPr>
            <p:ph type="title"/>
          </p:nvPr>
        </p:nvSpPr>
        <p:spPr/>
        <p:txBody>
          <a:bodyPr/>
          <a:lstStyle/>
          <a:p>
            <a:pPr algn="ctr"/>
            <a:r>
              <a:rPr lang="en" b="1" cap="small">
                <a:latin typeface="Arial"/>
                <a:ea typeface="Arial"/>
                <a:cs typeface="Arial"/>
                <a:sym typeface="Arial"/>
              </a:rPr>
              <a:t>R</a:t>
            </a:r>
            <a:r>
              <a:rPr lang="en-US" b="1" cap="small" dirty="0" err="1">
                <a:latin typeface="Arial"/>
                <a:ea typeface="Arial"/>
                <a:cs typeface="Arial"/>
                <a:sym typeface="Arial"/>
              </a:rPr>
              <a:t>esearch</a:t>
            </a:r>
            <a:r>
              <a:rPr lang="en-US" b="1" cap="small" dirty="0">
                <a:latin typeface="Arial"/>
                <a:ea typeface="Arial"/>
                <a:cs typeface="Arial"/>
                <a:sym typeface="Arial"/>
              </a:rPr>
              <a:t> Team</a:t>
            </a:r>
            <a:endParaRPr lang="en-US" dirty="0"/>
          </a:p>
        </p:txBody>
      </p:sp>
      <p:sp>
        <p:nvSpPr>
          <p:cNvPr id="3" name="Text Placeholder 2">
            <a:extLst>
              <a:ext uri="{FF2B5EF4-FFF2-40B4-BE49-F238E27FC236}">
                <a16:creationId xmlns:a16="http://schemas.microsoft.com/office/drawing/2014/main" id="{3571BBEC-97C4-422F-9555-8ABDDCAFD1A4}"/>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BF4C8EE6-9FEF-43A5-B199-B295AC077DCD}"/>
              </a:ext>
            </a:extLst>
          </p:cNvPr>
          <p:cNvPicPr>
            <a:picLocks noChangeAspect="1"/>
          </p:cNvPicPr>
          <p:nvPr/>
        </p:nvPicPr>
        <p:blipFill>
          <a:blip r:embed="rId2"/>
          <a:stretch>
            <a:fillRect/>
          </a:stretch>
        </p:blipFill>
        <p:spPr>
          <a:xfrm>
            <a:off x="187706" y="1229875"/>
            <a:ext cx="8956294" cy="3276693"/>
          </a:xfrm>
          <a:prstGeom prst="rect">
            <a:avLst/>
          </a:prstGeom>
        </p:spPr>
      </p:pic>
    </p:spTree>
    <p:extLst>
      <p:ext uri="{BB962C8B-B14F-4D97-AF65-F5344CB8AC3E}">
        <p14:creationId xmlns:p14="http://schemas.microsoft.com/office/powerpoint/2010/main" val="186558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2" name="Copy of ebay hacked proof !!!! 16_9_14">
            <a:hlinkClick r:id="" action="ppaction://media"/>
            <a:extLst>
              <a:ext uri="{FF2B5EF4-FFF2-40B4-BE49-F238E27FC236}">
                <a16:creationId xmlns:a16="http://schemas.microsoft.com/office/drawing/2014/main" id="{85850DAD-32D6-46CA-85E7-4658616C99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2481" y="1604010"/>
            <a:ext cx="5019039" cy="2823209"/>
          </a:xfrm>
          <a:prstGeom prst="rect">
            <a:avLst/>
          </a:prstGeom>
          <a:ln w="38100">
            <a:solidFill>
              <a:srgbClr val="C00000"/>
            </a:solidFill>
          </a:ln>
        </p:spPr>
      </p:pic>
      <p:sp>
        <p:nvSpPr>
          <p:cNvPr id="3" name="Title 2">
            <a:extLst>
              <a:ext uri="{FF2B5EF4-FFF2-40B4-BE49-F238E27FC236}">
                <a16:creationId xmlns:a16="http://schemas.microsoft.com/office/drawing/2014/main" id="{5AF4F676-233F-4308-B6DA-97F834413863}"/>
              </a:ext>
            </a:extLst>
          </p:cNvPr>
          <p:cNvSpPr>
            <a:spLocks noGrp="1"/>
          </p:cNvSpPr>
          <p:nvPr>
            <p:ph type="title"/>
          </p:nvPr>
        </p:nvSpPr>
        <p:spPr/>
        <p:txBody>
          <a:bodyPr/>
          <a:lstStyle/>
          <a:p>
            <a:pPr algn="ctr"/>
            <a:r>
              <a:rPr lang="en-US" b="1" cap="small" dirty="0">
                <a:latin typeface="Arial"/>
                <a:ea typeface="Arial"/>
                <a:cs typeface="Arial"/>
                <a:sym typeface="Arial"/>
              </a:rPr>
              <a:t>Attack On </a:t>
            </a:r>
            <a:r>
              <a:rPr lang="en-US" b="1" cap="small" dirty="0" err="1">
                <a:latin typeface="Arial"/>
                <a:ea typeface="Arial"/>
                <a:cs typeface="Arial"/>
                <a:sym typeface="Arial"/>
              </a:rPr>
              <a:t>Ebay</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r>
              <a:rPr lang="en" b="1" cap="small">
                <a:latin typeface="Arial"/>
                <a:ea typeface="Arial"/>
                <a:cs typeface="Arial"/>
                <a:sym typeface="Arial"/>
              </a:rPr>
              <a:t>Here’s what to look forward to:</a:t>
            </a:r>
            <a:endParaRPr b="1" cap="small">
              <a:latin typeface="Arial"/>
              <a:ea typeface="Arial"/>
              <a:cs typeface="Arial"/>
              <a:sym typeface="Arial"/>
            </a:endParaRPr>
          </a:p>
        </p:txBody>
      </p:sp>
      <p:sp>
        <p:nvSpPr>
          <p:cNvPr id="156" name="Google Shape;156;p2"/>
          <p:cNvSpPr txBox="1">
            <a:spLocks noGrp="1"/>
          </p:cNvSpPr>
          <p:nvPr>
            <p:ph type="body" idx="1"/>
          </p:nvPr>
        </p:nvSpPr>
        <p:spPr>
          <a:xfrm>
            <a:off x="311700" y="1799718"/>
            <a:ext cx="8520600" cy="2162681"/>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Char char="●"/>
            </a:pPr>
            <a:r>
              <a:rPr lang="en" sz="2400" dirty="0"/>
              <a:t>Abstract</a:t>
            </a:r>
            <a:endParaRPr sz="2400" dirty="0"/>
          </a:p>
          <a:p>
            <a:pPr marL="457200" lvl="0" indent="-342900" algn="l" rtl="0">
              <a:lnSpc>
                <a:spcPct val="90000"/>
              </a:lnSpc>
              <a:spcBef>
                <a:spcPts val="0"/>
              </a:spcBef>
              <a:spcAft>
                <a:spcPts val="0"/>
              </a:spcAft>
              <a:buSzPts val="1800"/>
              <a:buChar char="●"/>
            </a:pPr>
            <a:r>
              <a:rPr lang="en" sz="2400" dirty="0"/>
              <a:t>Introduction</a:t>
            </a:r>
            <a:endParaRPr sz="2400" dirty="0"/>
          </a:p>
          <a:p>
            <a:pPr marL="457200" lvl="0" indent="-342900" algn="l" rtl="0">
              <a:lnSpc>
                <a:spcPct val="90000"/>
              </a:lnSpc>
              <a:spcBef>
                <a:spcPts val="0"/>
              </a:spcBef>
              <a:spcAft>
                <a:spcPts val="0"/>
              </a:spcAft>
              <a:buSzPts val="1800"/>
              <a:buChar char="●"/>
            </a:pPr>
            <a:r>
              <a:rPr lang="en" sz="2400" dirty="0"/>
              <a:t>Research Details (Goals and Weekly Objectives)</a:t>
            </a:r>
            <a:endParaRPr sz="2400" dirty="0"/>
          </a:p>
          <a:p>
            <a:pPr marL="457200" lvl="0" indent="-342900" algn="l" rtl="0">
              <a:lnSpc>
                <a:spcPct val="90000"/>
              </a:lnSpc>
              <a:spcBef>
                <a:spcPts val="0"/>
              </a:spcBef>
              <a:spcAft>
                <a:spcPts val="0"/>
              </a:spcAft>
              <a:buSzPts val="1800"/>
              <a:buChar char="●"/>
            </a:pPr>
            <a:r>
              <a:rPr lang="en" sz="2400" dirty="0"/>
              <a:t>Research Progress</a:t>
            </a:r>
            <a:endParaRPr sz="2400" dirty="0"/>
          </a:p>
          <a:p>
            <a:pPr marL="457200" lvl="0" indent="-342900" algn="l" rtl="0">
              <a:lnSpc>
                <a:spcPct val="90000"/>
              </a:lnSpc>
              <a:spcBef>
                <a:spcPts val="0"/>
              </a:spcBef>
              <a:spcAft>
                <a:spcPts val="0"/>
              </a:spcAft>
              <a:buSzPts val="1800"/>
              <a:buChar char="●"/>
            </a:pPr>
            <a:r>
              <a:rPr lang="en" sz="2400" dirty="0"/>
              <a:t>Classroom Implementation </a:t>
            </a:r>
            <a:endParaRPr sz="2400" dirty="0"/>
          </a:p>
          <a:p>
            <a:pPr marL="457200" lvl="0" indent="-342900" algn="l" rtl="0">
              <a:lnSpc>
                <a:spcPct val="90000"/>
              </a:lnSpc>
              <a:spcBef>
                <a:spcPts val="0"/>
              </a:spcBef>
              <a:spcAft>
                <a:spcPts val="0"/>
              </a:spcAft>
              <a:buSzPts val="1800"/>
              <a:buChar char="●"/>
            </a:pPr>
            <a:r>
              <a:rPr lang="en" sz="2400" dirty="0"/>
              <a:t>Background Literature Review- overview</a:t>
            </a:r>
            <a:endParaRP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5d13899cc6_0_25"/>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rgbClr val="3F3F3F"/>
              </a:buClr>
              <a:buSzPts val="3000"/>
              <a:buFont typeface="Arial"/>
              <a:buNone/>
            </a:pPr>
            <a:r>
              <a:rPr lang="en" b="1" cap="small" dirty="0">
                <a:latin typeface="Arial"/>
                <a:ea typeface="Arial"/>
                <a:cs typeface="Arial"/>
                <a:sym typeface="Arial"/>
              </a:rPr>
              <a:t>Abstract</a:t>
            </a:r>
            <a:endParaRPr b="1" cap="small" dirty="0">
              <a:latin typeface="Arial"/>
              <a:ea typeface="Arial"/>
              <a:cs typeface="Arial"/>
              <a:sym typeface="Arial"/>
            </a:endParaRPr>
          </a:p>
        </p:txBody>
      </p:sp>
      <p:sp>
        <p:nvSpPr>
          <p:cNvPr id="144" name="Google Shape;144;g5d13899cc6_0_25"/>
          <p:cNvSpPr txBox="1">
            <a:spLocks noGrp="1"/>
          </p:cNvSpPr>
          <p:nvPr>
            <p:ph type="body" idx="1"/>
          </p:nvPr>
        </p:nvSpPr>
        <p:spPr>
          <a:xfrm>
            <a:off x="311700" y="1596844"/>
            <a:ext cx="8520600" cy="2853236"/>
          </a:xfrm>
          <a:prstGeom prst="rect">
            <a:avLst/>
          </a:prstGeom>
          <a:noFill/>
          <a:ln>
            <a:noFill/>
          </a:ln>
        </p:spPr>
        <p:txBody>
          <a:bodyPr spcFirstLastPara="1" wrap="square" lIns="91425" tIns="91425" rIns="91425" bIns="91425" anchor="t" anchorCtr="0">
            <a:noAutofit/>
          </a:bodyPr>
          <a:lstStyle/>
          <a:p>
            <a:pPr marL="342900">
              <a:spcBef>
                <a:spcPts val="1600"/>
              </a:spcBef>
            </a:pPr>
            <a:r>
              <a:rPr lang="en-US" sz="2400" dirty="0"/>
              <a:t>Cross Site Scripting (XSS) compromises the security and usability expected from web applications. </a:t>
            </a:r>
          </a:p>
          <a:p>
            <a:pPr marL="342900">
              <a:spcBef>
                <a:spcPts val="1600"/>
              </a:spcBef>
            </a:pPr>
            <a:r>
              <a:rPr lang="en-US" sz="2400" dirty="0"/>
              <a:t>A solution for detecting XSS opens the door to explore solutions for detecting other types of attacks. </a:t>
            </a:r>
          </a:p>
          <a:p>
            <a:pPr marL="342900">
              <a:spcBef>
                <a:spcPts val="1600"/>
              </a:spcBef>
            </a:pPr>
            <a:r>
              <a:rPr lang="en-US" sz="2400" dirty="0"/>
              <a:t>This study employs human intuition to develop an algorithm for finding vulnerabilities in web applications. </a:t>
            </a:r>
            <a:endParaRPr sz="1000" dirty="0">
              <a:solidFill>
                <a:srgbClr val="333333"/>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F999-B0AF-40A3-BD8C-2B27E642DCF2}"/>
              </a:ext>
            </a:extLst>
          </p:cNvPr>
          <p:cNvSpPr>
            <a:spLocks noGrp="1"/>
          </p:cNvSpPr>
          <p:nvPr>
            <p:ph type="title"/>
          </p:nvPr>
        </p:nvSpPr>
        <p:spPr/>
        <p:txBody>
          <a:bodyPr/>
          <a:lstStyle/>
          <a:p>
            <a:pPr algn="ctr"/>
            <a:r>
              <a:rPr lang="en" b="1" cap="small" dirty="0">
                <a:latin typeface="Arial"/>
                <a:cs typeface="Arial"/>
                <a:sym typeface="Arial"/>
              </a:rPr>
              <a:t>Research Lab Notes</a:t>
            </a:r>
            <a:endParaRPr lang="en-US" dirty="0"/>
          </a:p>
        </p:txBody>
      </p:sp>
      <p:pic>
        <p:nvPicPr>
          <p:cNvPr id="5" name="Picture 4">
            <a:extLst>
              <a:ext uri="{FF2B5EF4-FFF2-40B4-BE49-F238E27FC236}">
                <a16:creationId xmlns:a16="http://schemas.microsoft.com/office/drawing/2014/main" id="{72A2779B-326E-4885-8E5D-76BF87FDF2E8}"/>
              </a:ext>
            </a:extLst>
          </p:cNvPr>
          <p:cNvPicPr>
            <a:picLocks noChangeAspect="1"/>
          </p:cNvPicPr>
          <p:nvPr/>
        </p:nvPicPr>
        <p:blipFill>
          <a:blip r:embed="rId2"/>
          <a:stretch>
            <a:fillRect/>
          </a:stretch>
        </p:blipFill>
        <p:spPr>
          <a:xfrm>
            <a:off x="1741233" y="1407444"/>
            <a:ext cx="5661535" cy="3236976"/>
          </a:xfrm>
          <a:prstGeom prst="rect">
            <a:avLst/>
          </a:prstGeom>
          <a:ln w="38100">
            <a:solidFill>
              <a:srgbClr val="C00000"/>
            </a:solidFill>
          </a:ln>
        </p:spPr>
      </p:pic>
    </p:spTree>
    <p:extLst>
      <p:ext uri="{BB962C8B-B14F-4D97-AF65-F5344CB8AC3E}">
        <p14:creationId xmlns:p14="http://schemas.microsoft.com/office/powerpoint/2010/main" val="130312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342900" y="445768"/>
            <a:ext cx="2506980" cy="2830831"/>
          </a:xfrm>
          <a:prstGeom prst="rect">
            <a:avLst/>
          </a:prstGeom>
          <a:noFill/>
          <a:ln>
            <a:noFill/>
          </a:ln>
        </p:spPr>
        <p:txBody>
          <a:bodyPr spcFirstLastPara="1" wrap="square" lIns="91425" tIns="91425" rIns="91425" bIns="91425" anchor="b" anchorCtr="0">
            <a:noAutofit/>
          </a:bodyPr>
          <a:lstStyle/>
          <a:p>
            <a:pPr marL="0" lvl="0" indent="0" algn="ctr" rtl="0">
              <a:lnSpc>
                <a:spcPct val="85000"/>
              </a:lnSpc>
              <a:spcBef>
                <a:spcPts val="0"/>
              </a:spcBef>
              <a:spcAft>
                <a:spcPts val="0"/>
              </a:spcAft>
              <a:buClr>
                <a:srgbClr val="FFFFFF"/>
              </a:buClr>
              <a:buSzPts val="3400"/>
              <a:buFont typeface="Arial"/>
              <a:buNone/>
            </a:pPr>
            <a:r>
              <a:rPr lang="en" sz="3400" b="1" cap="small" dirty="0">
                <a:latin typeface="Arial"/>
                <a:ea typeface="Arial"/>
                <a:cs typeface="Arial"/>
                <a:sym typeface="Arial"/>
              </a:rPr>
              <a:t>Web App Limitations</a:t>
            </a:r>
            <a:endParaRPr sz="3400" b="1" cap="small" dirty="0">
              <a:latin typeface="Arial"/>
              <a:ea typeface="Arial"/>
              <a:cs typeface="Arial"/>
              <a:sym typeface="Arial"/>
            </a:endParaRPr>
          </a:p>
        </p:txBody>
      </p:sp>
      <p:sp>
        <p:nvSpPr>
          <p:cNvPr id="162" name="Google Shape;162;p3"/>
          <p:cNvSpPr txBox="1">
            <a:spLocks noGrp="1"/>
          </p:cNvSpPr>
          <p:nvPr>
            <p:ph type="body" idx="1"/>
          </p:nvPr>
        </p:nvSpPr>
        <p:spPr>
          <a:xfrm>
            <a:off x="3600450" y="548640"/>
            <a:ext cx="4869180" cy="394335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1500"/>
              <a:buNone/>
            </a:pPr>
            <a:endParaRPr/>
          </a:p>
          <a:p>
            <a:pPr marL="0" lvl="0" indent="0" algn="l" rtl="0">
              <a:lnSpc>
                <a:spcPct val="90000"/>
              </a:lnSpc>
              <a:spcBef>
                <a:spcPts val="1050"/>
              </a:spcBef>
              <a:spcAft>
                <a:spcPts val="0"/>
              </a:spcAft>
              <a:buSzPts val="2800"/>
              <a:buNone/>
            </a:pPr>
            <a:endParaRPr sz="2800"/>
          </a:p>
          <a:p>
            <a:pPr marL="68580" lvl="0" indent="0" algn="l" rtl="0">
              <a:lnSpc>
                <a:spcPct val="90000"/>
              </a:lnSpc>
              <a:spcBef>
                <a:spcPts val="1050"/>
              </a:spcBef>
              <a:spcAft>
                <a:spcPts val="0"/>
              </a:spcAft>
              <a:buSzPts val="2800"/>
              <a:buFont typeface="Arial"/>
              <a:buNone/>
            </a:pPr>
            <a:endParaRPr sz="2800"/>
          </a:p>
          <a:p>
            <a:pPr marL="68580" lvl="0" indent="-177800" algn="l" rtl="0">
              <a:lnSpc>
                <a:spcPct val="90000"/>
              </a:lnSpc>
              <a:spcBef>
                <a:spcPts val="1050"/>
              </a:spcBef>
              <a:spcAft>
                <a:spcPts val="0"/>
              </a:spcAft>
              <a:buSzPts val="2800"/>
              <a:buFont typeface="Arial"/>
              <a:buChar char="•"/>
            </a:pPr>
            <a:r>
              <a:rPr lang="en" sz="2800"/>
              <a:t> Confidentiality</a:t>
            </a:r>
            <a:endParaRPr/>
          </a:p>
          <a:p>
            <a:pPr marL="68580" lvl="0" indent="-177800" algn="l" rtl="0">
              <a:lnSpc>
                <a:spcPct val="90000"/>
              </a:lnSpc>
              <a:spcBef>
                <a:spcPts val="1050"/>
              </a:spcBef>
              <a:spcAft>
                <a:spcPts val="0"/>
              </a:spcAft>
              <a:buSzPts val="2800"/>
              <a:buFont typeface="Arial"/>
              <a:buChar char="•"/>
            </a:pPr>
            <a:r>
              <a:rPr lang="en" sz="2800"/>
              <a:t> Integrity</a:t>
            </a:r>
            <a:endParaRPr/>
          </a:p>
          <a:p>
            <a:pPr marL="68580" lvl="0" indent="-177800" algn="l" rtl="0">
              <a:lnSpc>
                <a:spcPct val="90000"/>
              </a:lnSpc>
              <a:spcBef>
                <a:spcPts val="1050"/>
              </a:spcBef>
              <a:spcAft>
                <a:spcPts val="0"/>
              </a:spcAft>
              <a:buSzPts val="2800"/>
              <a:buFont typeface="Arial"/>
              <a:buChar char="•"/>
            </a:pPr>
            <a:r>
              <a:rPr lang="en" sz="2800"/>
              <a:t> Availability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Clr>
                <a:srgbClr val="3F3F3F"/>
              </a:buClr>
              <a:buSzPts val="3000"/>
              <a:buFont typeface="Arial"/>
              <a:buNone/>
            </a:pPr>
            <a:r>
              <a:rPr lang="en" b="1" cap="small" dirty="0">
                <a:latin typeface="Arial"/>
                <a:ea typeface="Arial"/>
                <a:cs typeface="Arial"/>
                <a:sym typeface="Arial"/>
              </a:rPr>
              <a:t>What is Cross-Site Scripting (XSS)?</a:t>
            </a:r>
            <a:endParaRPr dirty="0"/>
          </a:p>
        </p:txBody>
      </p:sp>
      <p:sp>
        <p:nvSpPr>
          <p:cNvPr id="168" name="Google Shape;168;p4"/>
          <p:cNvSpPr txBox="1">
            <a:spLocks noGrp="1"/>
          </p:cNvSpPr>
          <p:nvPr>
            <p:ph type="body" idx="1"/>
          </p:nvPr>
        </p:nvSpPr>
        <p:spPr>
          <a:xfrm>
            <a:off x="311700" y="1229875"/>
            <a:ext cx="4763220" cy="3503626"/>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Char char="●"/>
            </a:pPr>
            <a:endParaRPr lang="en" sz="2000" dirty="0"/>
          </a:p>
          <a:p>
            <a:pPr marL="457200" lvl="0" indent="-342900" algn="l" rtl="0">
              <a:lnSpc>
                <a:spcPct val="90000"/>
              </a:lnSpc>
              <a:spcBef>
                <a:spcPts val="0"/>
              </a:spcBef>
              <a:spcAft>
                <a:spcPts val="0"/>
              </a:spcAft>
              <a:buSzPts val="1800"/>
              <a:buChar char="●"/>
            </a:pPr>
            <a:r>
              <a:rPr lang="en" sz="2000" dirty="0"/>
              <a:t>Type of computer security vulnerability</a:t>
            </a:r>
            <a:endParaRPr dirty="0"/>
          </a:p>
          <a:p>
            <a:pPr marL="457200" lvl="0" indent="-342900" algn="l" rtl="0">
              <a:lnSpc>
                <a:spcPct val="90000"/>
              </a:lnSpc>
              <a:spcBef>
                <a:spcPts val="0"/>
              </a:spcBef>
              <a:spcAft>
                <a:spcPts val="0"/>
              </a:spcAft>
              <a:buSzPts val="1800"/>
              <a:buChar char="●"/>
            </a:pPr>
            <a:r>
              <a:rPr lang="en" sz="2000" dirty="0"/>
              <a:t>Allows attackers to inject client-side scripts into web pages viewed by other users.</a:t>
            </a:r>
            <a:endParaRPr dirty="0"/>
          </a:p>
          <a:p>
            <a:pPr marL="457200" lvl="0" indent="-342900" algn="l" rtl="0">
              <a:lnSpc>
                <a:spcPct val="90000"/>
              </a:lnSpc>
              <a:spcBef>
                <a:spcPts val="0"/>
              </a:spcBef>
              <a:spcAft>
                <a:spcPts val="0"/>
              </a:spcAft>
              <a:buSzPts val="1800"/>
              <a:buChar char="●"/>
            </a:pPr>
            <a:r>
              <a:rPr lang="en" sz="2000" dirty="0"/>
              <a:t>*XSS accounted for 84% of all security vulnerabilities in 2007</a:t>
            </a:r>
            <a:endParaRPr dirty="0"/>
          </a:p>
          <a:p>
            <a:pPr marL="114300" lvl="0" indent="0">
              <a:buNone/>
            </a:pPr>
            <a:endParaRPr lang="en-US" sz="2000" dirty="0">
              <a:solidFill>
                <a:schemeClr val="tx1"/>
              </a:solidFill>
              <a:ea typeface="Open Sans" panose="020B0606030504020204" pitchFamily="34" charset="0"/>
              <a:cs typeface="Times New Roman" panose="02020603050405020304" pitchFamily="18" charset="0"/>
            </a:endParaRPr>
          </a:p>
          <a:p>
            <a:pPr marL="114300" lvl="0" indent="0">
              <a:buNone/>
            </a:pPr>
            <a:r>
              <a:rPr lang="en-US" sz="2000" b="1" dirty="0">
                <a:solidFill>
                  <a:srgbClr val="C00000"/>
                </a:solidFill>
                <a:ea typeface="Open Sans" panose="020B0606030504020204" pitchFamily="34" charset="0"/>
                <a:cs typeface="Times New Roman" panose="02020603050405020304" pitchFamily="18" charset="0"/>
              </a:rPr>
              <a:t>There are more than 7.2 MILLION vulnerable sites!</a:t>
            </a:r>
            <a:endParaRPr sz="2000" b="1" dirty="0">
              <a:solidFill>
                <a:srgbClr val="C00000"/>
              </a:solidFill>
            </a:endParaRPr>
          </a:p>
          <a:p>
            <a:pPr marL="457200" lvl="0" indent="-228600" algn="l" rtl="0">
              <a:lnSpc>
                <a:spcPct val="90000"/>
              </a:lnSpc>
              <a:spcBef>
                <a:spcPts val="0"/>
              </a:spcBef>
              <a:spcAft>
                <a:spcPts val="0"/>
              </a:spcAft>
              <a:buSzPts val="1800"/>
              <a:buNone/>
            </a:pPr>
            <a:endParaRPr dirty="0"/>
          </a:p>
          <a:p>
            <a:pPr marL="114300" lvl="0" indent="0" algn="l" rtl="0">
              <a:lnSpc>
                <a:spcPct val="90000"/>
              </a:lnSpc>
              <a:spcBef>
                <a:spcPts val="0"/>
              </a:spcBef>
              <a:spcAft>
                <a:spcPts val="0"/>
              </a:spcAft>
              <a:buSzPts val="1800"/>
              <a:buNone/>
            </a:pPr>
            <a:endParaRPr u="sng" dirty="0">
              <a:solidFill>
                <a:schemeClr val="hlink"/>
              </a:solidFill>
              <a:hlinkClick r:id="rId3"/>
            </a:endParaRPr>
          </a:p>
          <a:p>
            <a:pPr marL="114300" lvl="0" indent="0" algn="l" rtl="0">
              <a:lnSpc>
                <a:spcPct val="90000"/>
              </a:lnSpc>
              <a:spcBef>
                <a:spcPts val="0"/>
              </a:spcBef>
              <a:spcAft>
                <a:spcPts val="0"/>
              </a:spcAft>
              <a:buSzPts val="1800"/>
              <a:buNone/>
            </a:pPr>
            <a:endParaRPr lang="en" u="sng" dirty="0">
              <a:solidFill>
                <a:schemeClr val="hlink"/>
              </a:solidFill>
              <a:hlinkClick r:id="rId3"/>
            </a:endParaRPr>
          </a:p>
          <a:p>
            <a:pPr marL="114300" lvl="0" indent="0" algn="l" rtl="0">
              <a:lnSpc>
                <a:spcPct val="90000"/>
              </a:lnSpc>
              <a:spcBef>
                <a:spcPts val="0"/>
              </a:spcBef>
              <a:spcAft>
                <a:spcPts val="0"/>
              </a:spcAft>
              <a:buSzPts val="1800"/>
              <a:buNone/>
            </a:pPr>
            <a:endParaRPr dirty="0"/>
          </a:p>
          <a:p>
            <a:pPr marL="114300" lvl="0" indent="0" algn="l" rtl="0">
              <a:lnSpc>
                <a:spcPct val="90000"/>
              </a:lnSpc>
              <a:spcBef>
                <a:spcPts val="0"/>
              </a:spcBef>
              <a:spcAft>
                <a:spcPts val="0"/>
              </a:spcAft>
              <a:buSzPts val="1800"/>
              <a:buNone/>
            </a:pPr>
            <a:endParaRPr dirty="0"/>
          </a:p>
          <a:p>
            <a:pPr marL="457200" lvl="0" indent="-228600" algn="l" rtl="0">
              <a:lnSpc>
                <a:spcPct val="90000"/>
              </a:lnSpc>
              <a:spcBef>
                <a:spcPts val="0"/>
              </a:spcBef>
              <a:spcAft>
                <a:spcPts val="0"/>
              </a:spcAft>
              <a:buSzPts val="1800"/>
              <a:buNone/>
            </a:pPr>
            <a:endParaRPr dirty="0"/>
          </a:p>
          <a:p>
            <a:pPr marL="457200" lvl="0" indent="-228600" algn="l" rtl="0">
              <a:lnSpc>
                <a:spcPct val="90000"/>
              </a:lnSpc>
              <a:spcBef>
                <a:spcPts val="0"/>
              </a:spcBef>
              <a:spcAft>
                <a:spcPts val="0"/>
              </a:spcAft>
              <a:buSzPts val="1800"/>
              <a:buNone/>
            </a:pPr>
            <a:endParaRPr dirty="0"/>
          </a:p>
          <a:p>
            <a:pPr marL="457200" lvl="0" indent="-228600" algn="l" rtl="0">
              <a:lnSpc>
                <a:spcPct val="90000"/>
              </a:lnSpc>
              <a:spcBef>
                <a:spcPts val="0"/>
              </a:spcBef>
              <a:spcAft>
                <a:spcPts val="0"/>
              </a:spcAft>
              <a:buSzPts val="1800"/>
              <a:buNone/>
            </a:pPr>
            <a:endParaRPr dirty="0"/>
          </a:p>
        </p:txBody>
      </p:sp>
      <p:pic>
        <p:nvPicPr>
          <p:cNvPr id="4" name="Picture 3" descr="A screenshot of a cell phone&#10;&#10;Description automatically generated">
            <a:extLst>
              <a:ext uri="{FF2B5EF4-FFF2-40B4-BE49-F238E27FC236}">
                <a16:creationId xmlns:a16="http://schemas.microsoft.com/office/drawing/2014/main" id="{F400768A-21B5-42A7-B56C-F85ACC392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0180" y="1671418"/>
            <a:ext cx="3582120" cy="2543922"/>
          </a:xfrm>
          <a:prstGeom prst="rect">
            <a:avLst/>
          </a:prstGeom>
          <a:ln w="38100">
            <a:solidFill>
              <a:srgbClr val="C00000"/>
            </a:solidFill>
          </a:ln>
        </p:spPr>
      </p:pic>
      <p:sp>
        <p:nvSpPr>
          <p:cNvPr id="3" name="TextBox 2">
            <a:extLst>
              <a:ext uri="{FF2B5EF4-FFF2-40B4-BE49-F238E27FC236}">
                <a16:creationId xmlns:a16="http://schemas.microsoft.com/office/drawing/2014/main" id="{44253E12-5718-4246-B3A6-0076CB873D2C}"/>
              </a:ext>
            </a:extLst>
          </p:cNvPr>
          <p:cNvSpPr txBox="1"/>
          <p:nvPr/>
        </p:nvSpPr>
        <p:spPr>
          <a:xfrm>
            <a:off x="6423660" y="1945738"/>
            <a:ext cx="1805940" cy="738664"/>
          </a:xfrm>
          <a:prstGeom prst="rect">
            <a:avLst/>
          </a:prstGeom>
          <a:noFill/>
          <a:ln w="12700">
            <a:solidFill>
              <a:schemeClr val="accent1"/>
            </a:solidFill>
          </a:ln>
        </p:spPr>
        <p:txBody>
          <a:bodyPr wrap="square" rtlCol="0">
            <a:spAutoFit/>
          </a:bodyPr>
          <a:lstStyle/>
          <a:p>
            <a:r>
              <a:rPr lang="en-US" dirty="0">
                <a:solidFill>
                  <a:srgbClr val="0070C0"/>
                </a:solidFill>
              </a:rPr>
              <a:t>4.4% of websites have ≥ 1 XSS vulnerability</a:t>
            </a:r>
          </a:p>
        </p:txBody>
      </p:sp>
      <p:sp>
        <p:nvSpPr>
          <p:cNvPr id="2" name="Rectangle 1">
            <a:extLst>
              <a:ext uri="{FF2B5EF4-FFF2-40B4-BE49-F238E27FC236}">
                <a16:creationId xmlns:a16="http://schemas.microsoft.com/office/drawing/2014/main" id="{26086CF3-E167-4DEE-9941-3395571E3523}"/>
              </a:ext>
            </a:extLst>
          </p:cNvPr>
          <p:cNvSpPr/>
          <p:nvPr/>
        </p:nvSpPr>
        <p:spPr>
          <a:xfrm>
            <a:off x="5074920" y="4319737"/>
            <a:ext cx="4069080" cy="600164"/>
          </a:xfrm>
          <a:prstGeom prst="rect">
            <a:avLst/>
          </a:prstGeom>
        </p:spPr>
        <p:txBody>
          <a:bodyPr wrap="square">
            <a:spAutoFit/>
          </a:bodyPr>
          <a:lstStyle/>
          <a:p>
            <a:pPr marL="114300" indent="0">
              <a:buNone/>
            </a:pPr>
            <a:r>
              <a:rPr lang="en-US" sz="1100" u="sng" dirty="0">
                <a:solidFill>
                  <a:schemeClr val="hlink"/>
                </a:solidFill>
                <a:latin typeface="Calibri" panose="020F0502020204030204" pitchFamily="34" charset="0"/>
                <a:cs typeface="Calibri" panose="020F0502020204030204" pitchFamily="34" charset="0"/>
                <a:hlinkClick r:id="rId3"/>
              </a:rPr>
              <a:t>*http://eval.symantec.com/mktginfo/enterprise/white_papers/b-whitepaper_exec_summary_internet_security_threat_report_xiii_04-2008.en-us.pdf</a:t>
            </a:r>
            <a:endParaRPr lang="en-US" sz="1100"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TotalTime>
  <Words>1268</Words>
  <Application>Microsoft Office PowerPoint</Application>
  <PresentationFormat>On-screen Show (16:9)</PresentationFormat>
  <Paragraphs>202</Paragraphs>
  <Slides>35</Slides>
  <Notes>30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Noto Sans Symbols</vt:lpstr>
      <vt:lpstr>Roboto</vt:lpstr>
      <vt:lpstr>Retrospect</vt:lpstr>
      <vt:lpstr>Secure Software Development</vt:lpstr>
      <vt:lpstr> Eli Rolfes</vt:lpstr>
      <vt:lpstr>Elsheika Thompson</vt:lpstr>
      <vt:lpstr>Attack On Ebay </vt:lpstr>
      <vt:lpstr>Here’s what to look forward to:</vt:lpstr>
      <vt:lpstr>Abstract</vt:lpstr>
      <vt:lpstr>Research Lab Notes</vt:lpstr>
      <vt:lpstr>Web App Limitations</vt:lpstr>
      <vt:lpstr>What is Cross-Site Scripting (XSS)?</vt:lpstr>
      <vt:lpstr>PowerPoint Presentation</vt:lpstr>
      <vt:lpstr>iTrust</vt:lpstr>
      <vt:lpstr>Xss Attack On iTrust </vt:lpstr>
      <vt:lpstr>Computers are much faster than humans, but not as smart.</vt:lpstr>
      <vt:lpstr>PowerPoint Presentation</vt:lpstr>
      <vt:lpstr>PowerPoint Presentation</vt:lpstr>
      <vt:lpstr>“Request an Appointment” Process</vt:lpstr>
      <vt:lpstr>Using human intuition, develop an algorithm for finding web application vulnerabilities</vt:lpstr>
      <vt:lpstr>‘Message’ Pathway</vt:lpstr>
      <vt:lpstr>Operational Insights</vt:lpstr>
      <vt:lpstr>Example Pathway</vt:lpstr>
      <vt:lpstr>Week 2</vt:lpstr>
      <vt:lpstr>Week 5</vt:lpstr>
      <vt:lpstr>PowerPoint Presentation</vt:lpstr>
      <vt:lpstr>Activity One Guided Questions Discovery</vt:lpstr>
      <vt:lpstr>Activity Two Career Research</vt:lpstr>
      <vt:lpstr>Activity Three Plotting the cure</vt:lpstr>
      <vt:lpstr>Activity Four Presentations</vt:lpstr>
      <vt:lpstr>Classroom Plan Elsheika Thompson</vt:lpstr>
      <vt:lpstr>Activity One Introduction to the Engineering Design Process</vt:lpstr>
      <vt:lpstr>Activity Two Foldable Pieces and Pieces to Continue</vt:lpstr>
      <vt:lpstr>Activity Three Exploring Bridges</vt:lpstr>
      <vt:lpstr>Activity Four The Challenge</vt:lpstr>
      <vt:lpstr>References</vt:lpstr>
      <vt:lpstr>Special Thanks</vt:lpstr>
      <vt:lpstr>Research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Software Development</dc:title>
  <dc:creator>RET</dc:creator>
  <cp:lastModifiedBy>elsheika thompson</cp:lastModifiedBy>
  <cp:revision>41</cp:revision>
  <dcterms:modified xsi:type="dcterms:W3CDTF">2019-07-25T13:34:21Z</dcterms:modified>
</cp:coreProperties>
</file>